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sldIdLst>
    <p:sldId id="266" r:id="rId5"/>
    <p:sldId id="293" r:id="rId6"/>
    <p:sldId id="294" r:id="rId7"/>
    <p:sldId id="295" r:id="rId8"/>
    <p:sldId id="297" r:id="rId9"/>
    <p:sldId id="299" r:id="rId10"/>
    <p:sldId id="300" r:id="rId11"/>
    <p:sldId id="298" r:id="rId12"/>
    <p:sldId id="267" r:id="rId13"/>
    <p:sldId id="268" r:id="rId14"/>
    <p:sldId id="269" r:id="rId15"/>
    <p:sldId id="307" r:id="rId16"/>
    <p:sldId id="270" r:id="rId17"/>
    <p:sldId id="272" r:id="rId18"/>
    <p:sldId id="273" r:id="rId19"/>
    <p:sldId id="271" r:id="rId20"/>
    <p:sldId id="308" r:id="rId21"/>
    <p:sldId id="302" r:id="rId22"/>
    <p:sldId id="303" r:id="rId23"/>
    <p:sldId id="301" r:id="rId24"/>
    <p:sldId id="305" r:id="rId25"/>
    <p:sldId id="304" r:id="rId26"/>
    <p:sldId id="311" r:id="rId27"/>
    <p:sldId id="306" r:id="rId28"/>
    <p:sldId id="31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115" d="100"/>
          <a:sy n="115" d="100"/>
        </p:scale>
        <p:origin x="4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DBD40-7F21-484D-BD44-D77F6F3FEF89}"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1B057-D478-4651-811B-69DCBE9A13A0}" type="slidenum">
              <a:rPr lang="en-US" smtClean="0"/>
              <a:t>‹#›</a:t>
            </a:fld>
            <a:endParaRPr lang="en-US"/>
          </a:p>
        </p:txBody>
      </p:sp>
    </p:spTree>
    <p:extLst>
      <p:ext uri="{BB962C8B-B14F-4D97-AF65-F5344CB8AC3E}">
        <p14:creationId xmlns:p14="http://schemas.microsoft.com/office/powerpoint/2010/main" val="149760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1678D-10F9-448E-A79B-4C1CC35228F5}" type="slidenum">
              <a:rPr lang="en-US" smtClean="0"/>
              <a:t>3</a:t>
            </a:fld>
            <a:endParaRPr lang="en-US" dirty="0"/>
          </a:p>
        </p:txBody>
      </p:sp>
    </p:spTree>
    <p:extLst>
      <p:ext uri="{BB962C8B-B14F-4D97-AF65-F5344CB8AC3E}">
        <p14:creationId xmlns:p14="http://schemas.microsoft.com/office/powerpoint/2010/main" val="3473991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569" y="1453242"/>
            <a:ext cx="9331778" cy="212272"/>
          </a:xfrm>
        </p:spPr>
        <p:txBody>
          <a:bodyPr>
            <a:noAutofit/>
          </a:bodyPr>
          <a:lstStyle>
            <a:lvl1pPr>
              <a:defRPr sz="2800" b="1">
                <a:latin typeface="Georgia" panose="02040502050405020303" pitchFamily="18" charset="0"/>
              </a:defRPr>
            </a:lvl1pPr>
          </a:lstStyle>
          <a:p>
            <a:r>
              <a:rPr lang="en-US" dirty="0" smtClean="0"/>
              <a:t>Click to edit title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89" t="1263" r="52265" b="-1263"/>
          <a:stretch/>
        </p:blipFill>
        <p:spPr>
          <a:xfrm>
            <a:off x="8237" y="-7686"/>
            <a:ext cx="2075936" cy="3261674"/>
          </a:xfrm>
          <a:prstGeom prst="rect">
            <a:avLst/>
          </a:prstGeom>
        </p:spPr>
      </p:pic>
      <p:sp>
        <p:nvSpPr>
          <p:cNvPr id="8" name="Text Placeholder 7"/>
          <p:cNvSpPr>
            <a:spLocks noGrp="1"/>
          </p:cNvSpPr>
          <p:nvPr>
            <p:ph type="body" sz="quarter" idx="13" hasCustomPrompt="1"/>
          </p:nvPr>
        </p:nvSpPr>
        <p:spPr>
          <a:xfrm>
            <a:off x="2021569" y="1665514"/>
            <a:ext cx="9331325" cy="342219"/>
          </a:xfrm>
        </p:spPr>
        <p:txBody>
          <a:bodyPr/>
          <a:lstStyle>
            <a:lvl1pPr marL="0" indent="0">
              <a:lnSpc>
                <a:spcPct val="100000"/>
              </a:lnSpc>
              <a:spcBef>
                <a:spcPts val="0"/>
              </a:spcBef>
              <a:buNone/>
              <a:defRPr sz="2400" b="1" spc="600" baseline="0">
                <a:solidFill>
                  <a:schemeClr val="accent3"/>
                </a:solidFill>
              </a:defRPr>
            </a:lvl1pPr>
          </a:lstStyle>
          <a:p>
            <a:pPr lvl="0"/>
            <a:r>
              <a:rPr lang="en-US" dirty="0" smtClean="0"/>
              <a:t>CLICK TO EDIT SUBTITLE</a:t>
            </a:r>
          </a:p>
        </p:txBody>
      </p:sp>
      <p:grpSp>
        <p:nvGrpSpPr>
          <p:cNvPr id="11" name="Group 10"/>
          <p:cNvGrpSpPr/>
          <p:nvPr userDrawn="1"/>
        </p:nvGrpSpPr>
        <p:grpSpPr>
          <a:xfrm>
            <a:off x="0" y="5461903"/>
            <a:ext cx="12192000" cy="1330779"/>
            <a:chOff x="0" y="408214"/>
            <a:chExt cx="12192000" cy="1330779"/>
          </a:xfrm>
        </p:grpSpPr>
        <p:cxnSp>
          <p:nvCxnSpPr>
            <p:cNvPr id="12" name="Straight Connector 11"/>
            <p:cNvCxnSpPr/>
            <p:nvPr/>
          </p:nvCxnSpPr>
          <p:spPr>
            <a:xfrm flipV="1">
              <a:off x="0" y="1036864"/>
              <a:ext cx="12192000" cy="4082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923564" y="408214"/>
              <a:ext cx="2196193" cy="1330779"/>
              <a:chOff x="8923564" y="408214"/>
              <a:chExt cx="2196193" cy="1330779"/>
            </a:xfrm>
          </p:grpSpPr>
          <p:sp>
            <p:nvSpPr>
              <p:cNvPr id="14" name="Rectangle 13"/>
              <p:cNvSpPr/>
              <p:nvPr/>
            </p:nvSpPr>
            <p:spPr>
              <a:xfrm>
                <a:off x="8923564" y="408214"/>
                <a:ext cx="2196193" cy="1330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0172" y="408214"/>
                <a:ext cx="1962976" cy="1173840"/>
              </a:xfrm>
              <a:prstGeom prst="rect">
                <a:avLst/>
              </a:prstGeom>
              <a:solidFill>
                <a:schemeClr val="bg1"/>
              </a:solidFill>
            </p:spPr>
          </p:pic>
        </p:grpSp>
      </p:grpSp>
      <p:sp>
        <p:nvSpPr>
          <p:cNvPr id="17" name="Text Placeholder 16"/>
          <p:cNvSpPr>
            <a:spLocks noGrp="1"/>
          </p:cNvSpPr>
          <p:nvPr>
            <p:ph type="body" sz="quarter" idx="14" hasCustomPrompt="1"/>
          </p:nvPr>
        </p:nvSpPr>
        <p:spPr>
          <a:xfrm>
            <a:off x="2021569" y="5364617"/>
            <a:ext cx="6900863" cy="3422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tx2"/>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a:t>
            </a:r>
            <a:r>
              <a:rPr lang="en-US" b="1" dirty="0" smtClean="0">
                <a:solidFill>
                  <a:schemeClr val="bg2">
                    <a:lumMod val="10000"/>
                  </a:schemeClr>
                </a:solidFill>
                <a:latin typeface="Calibri" panose="020F0502020204030204" pitchFamily="34" charset="0"/>
                <a:ea typeface="Calibri" panose="020F0502020204030204" pitchFamily="34" charset="0"/>
              </a:rPr>
              <a:t>Presenter Name (Calibri Font, 18 pt. size, bold, black) </a:t>
            </a:r>
          </a:p>
          <a:p>
            <a:pPr lvl="0"/>
            <a:endParaRPr lang="en-US" dirty="0" smtClean="0"/>
          </a:p>
        </p:txBody>
      </p:sp>
      <p:sp>
        <p:nvSpPr>
          <p:cNvPr id="19" name="Text Placeholder 18"/>
          <p:cNvSpPr>
            <a:spLocks noGrp="1"/>
          </p:cNvSpPr>
          <p:nvPr>
            <p:ph type="body" sz="quarter" idx="15" hasCustomPrompt="1"/>
          </p:nvPr>
        </p:nvSpPr>
        <p:spPr>
          <a:xfrm>
            <a:off x="2021569" y="5706836"/>
            <a:ext cx="6900863" cy="358775"/>
          </a:xfrm>
        </p:spPr>
        <p:txBody>
          <a:bodyPr>
            <a:noAutofit/>
          </a:bodyPr>
          <a:lstStyle>
            <a:lvl1pPr marL="0" indent="0">
              <a:buNone/>
              <a:defRPr sz="180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r>
              <a:rPr lang="en-US" dirty="0" smtClean="0"/>
              <a:t>Click to edit </a:t>
            </a:r>
            <a:r>
              <a:rPr lang="en-US" dirty="0" smtClean="0">
                <a:solidFill>
                  <a:schemeClr val="bg2">
                    <a:lumMod val="10000"/>
                  </a:schemeClr>
                </a:solidFill>
                <a:latin typeface="Calibri" panose="020F0502020204030204" pitchFamily="34" charset="0"/>
                <a:ea typeface="Calibri" panose="020F0502020204030204" pitchFamily="34" charset="0"/>
              </a:rPr>
              <a:t>Presenter Title (Calibri Font, 18 pt. size, not bold)</a:t>
            </a:r>
            <a:endParaRPr lang="en-US" dirty="0">
              <a:solidFill>
                <a:schemeClr val="bg2">
                  <a:lumMod val="10000"/>
                </a:schemeClr>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9167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845CD-33FF-4C55-95A2-BB45CB2DAADA}" type="slidenum">
              <a:rPr lang="en-US" smtClean="0"/>
              <a:t>‹#›</a:t>
            </a:fld>
            <a:endParaRPr lang="en-US"/>
          </a:p>
        </p:txBody>
      </p:sp>
    </p:spTree>
    <p:extLst>
      <p:ext uri="{BB962C8B-B14F-4D97-AF65-F5344CB8AC3E}">
        <p14:creationId xmlns:p14="http://schemas.microsoft.com/office/powerpoint/2010/main" val="134245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cxnSp>
        <p:nvCxnSpPr>
          <p:cNvPr id="7" name="Straight Connector 6"/>
          <p:cNvCxnSpPr/>
          <p:nvPr userDrawn="1"/>
        </p:nvCxnSpPr>
        <p:spPr>
          <a:xfrm flipV="1">
            <a:off x="0" y="1036864"/>
            <a:ext cx="12192000" cy="4082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8923564" y="408214"/>
            <a:ext cx="2196193" cy="1330779"/>
            <a:chOff x="8923564" y="408214"/>
            <a:chExt cx="2196193" cy="1330779"/>
          </a:xfrm>
        </p:grpSpPr>
        <p:sp>
          <p:nvSpPr>
            <p:cNvPr id="9" name="Rectangle 8"/>
            <p:cNvSpPr/>
            <p:nvPr/>
          </p:nvSpPr>
          <p:spPr>
            <a:xfrm>
              <a:off x="8923564" y="408214"/>
              <a:ext cx="2196193" cy="1330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172" y="408214"/>
              <a:ext cx="1962976" cy="1173840"/>
            </a:xfrm>
            <a:prstGeom prst="rect">
              <a:avLst/>
            </a:prstGeom>
            <a:solidFill>
              <a:schemeClr val="bg1"/>
            </a:solidFill>
          </p:spPr>
        </p:pic>
      </p:grpSp>
      <p:sp>
        <p:nvSpPr>
          <p:cNvPr id="15" name="Text Placeholder 14"/>
          <p:cNvSpPr>
            <a:spLocks noGrp="1"/>
          </p:cNvSpPr>
          <p:nvPr>
            <p:ph type="body" sz="quarter" idx="13"/>
          </p:nvPr>
        </p:nvSpPr>
        <p:spPr>
          <a:xfrm>
            <a:off x="823232" y="2180772"/>
            <a:ext cx="10296525" cy="3733798"/>
          </a:xfrm>
        </p:spPr>
        <p:txBody>
          <a:bodyPr/>
          <a:lstStyle>
            <a:lvl1pPr marL="342900" indent="-342900">
              <a:buFont typeface="Arial" panose="020B0604020202020204" pitchFamily="34" charset="0"/>
              <a:buChar char="•"/>
              <a:defRPr sz="2400" b="1">
                <a:solidFill>
                  <a:schemeClr val="tx2"/>
                </a:solidFill>
                <a:latin typeface="+mn-lt"/>
              </a:defRPr>
            </a:lvl1pPr>
            <a:lvl2pPr>
              <a:defRPr sz="24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4"/>
          </p:nvPr>
        </p:nvSpPr>
        <p:spPr>
          <a:xfrm>
            <a:off x="823232" y="1697362"/>
            <a:ext cx="8100332" cy="433517"/>
          </a:xfrm>
        </p:spPr>
        <p:txBody>
          <a:bodyPr/>
          <a:lstStyle>
            <a:lvl1pPr marL="0" indent="0">
              <a:buNone/>
              <a:defRPr sz="2400" b="1">
                <a:latin typeface="Georgia" panose="02040502050405020303" pitchFamily="18" charset="0"/>
              </a:defRPr>
            </a:lvl1pPr>
          </a:lstStyle>
          <a:p>
            <a:pPr lvl="0"/>
            <a:r>
              <a:rPr lang="en-US" smtClean="0"/>
              <a:t>Edit Master text styles</a:t>
            </a:r>
          </a:p>
        </p:txBody>
      </p:sp>
      <p:sp>
        <p:nvSpPr>
          <p:cNvPr id="23" name="Slide Number Placeholder 22"/>
          <p:cNvSpPr>
            <a:spLocks noGrp="1"/>
          </p:cNvSpPr>
          <p:nvPr>
            <p:ph type="sldNum" sz="quarter" idx="17"/>
          </p:nvPr>
        </p:nvSpPr>
        <p:spPr>
          <a:xfrm>
            <a:off x="8376557" y="6352720"/>
            <a:ext cx="2743200" cy="365125"/>
          </a:xfrm>
        </p:spPr>
        <p:txBody>
          <a:bodyPr/>
          <a:lstStyle/>
          <a:p>
            <a:fld id="{ED2845CD-33FF-4C55-95A2-BB45CB2DAADA}" type="slidenum">
              <a:rPr lang="en-US" smtClean="0"/>
              <a:t>‹#›</a:t>
            </a:fld>
            <a:endParaRPr lang="en-US"/>
          </a:p>
        </p:txBody>
      </p:sp>
      <p:sp>
        <p:nvSpPr>
          <p:cNvPr id="4" name="Title 3"/>
          <p:cNvSpPr>
            <a:spLocks noGrp="1"/>
          </p:cNvSpPr>
          <p:nvPr>
            <p:ph type="title"/>
          </p:nvPr>
        </p:nvSpPr>
        <p:spPr>
          <a:xfrm>
            <a:off x="823232" y="365125"/>
            <a:ext cx="10515600" cy="671739"/>
          </a:xfrm>
        </p:spPr>
        <p:txBody>
          <a:bodyPr>
            <a:normAutofit/>
          </a:bodyPr>
          <a:lstStyle>
            <a:lvl1pPr>
              <a:defRPr sz="3200" b="1">
                <a:latin typeface="Georgia" panose="02040502050405020303"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9861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2845CD-33FF-4C55-95A2-BB45CB2DAADA}" type="slidenum">
              <a:rPr lang="en-US" smtClean="0"/>
              <a:t>‹#›</a:t>
            </a:fld>
            <a:endParaRPr lang="en-US"/>
          </a:p>
        </p:txBody>
      </p:sp>
      <p:cxnSp>
        <p:nvCxnSpPr>
          <p:cNvPr id="7" name="Straight Connector 6"/>
          <p:cNvCxnSpPr/>
          <p:nvPr userDrawn="1"/>
        </p:nvCxnSpPr>
        <p:spPr>
          <a:xfrm flipV="1">
            <a:off x="0" y="1036864"/>
            <a:ext cx="12192000" cy="4082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8923564" y="408214"/>
            <a:ext cx="2196193" cy="1330779"/>
            <a:chOff x="8923564" y="408214"/>
            <a:chExt cx="2196193" cy="1330779"/>
          </a:xfrm>
        </p:grpSpPr>
        <p:sp>
          <p:nvSpPr>
            <p:cNvPr id="9" name="Rectangle 8"/>
            <p:cNvSpPr/>
            <p:nvPr/>
          </p:nvSpPr>
          <p:spPr>
            <a:xfrm>
              <a:off x="8923564" y="408214"/>
              <a:ext cx="2196193" cy="1330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172" y="408214"/>
              <a:ext cx="1962976" cy="1173840"/>
            </a:xfrm>
            <a:prstGeom prst="rect">
              <a:avLst/>
            </a:prstGeom>
            <a:solidFill>
              <a:schemeClr val="bg1"/>
            </a:solidFill>
          </p:spPr>
        </p:pic>
      </p:grpSp>
      <p:sp>
        <p:nvSpPr>
          <p:cNvPr id="11" name="Title 1"/>
          <p:cNvSpPr txBox="1">
            <a:spLocks/>
          </p:cNvSpPr>
          <p:nvPr userDrawn="1"/>
        </p:nvSpPr>
        <p:spPr>
          <a:xfrm>
            <a:off x="750617" y="408214"/>
            <a:ext cx="7693167" cy="5625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Georgia" panose="02040502050405020303" pitchFamily="18" charset="0"/>
              </a:rPr>
              <a:t>Slide title, Georgia font, 32 pt.</a:t>
            </a:r>
            <a:endParaRPr lang="en-US" sz="3200" dirty="0">
              <a:solidFill>
                <a:srgbClr val="C00000"/>
              </a:solidFill>
            </a:endParaRPr>
          </a:p>
        </p:txBody>
      </p:sp>
      <p:sp>
        <p:nvSpPr>
          <p:cNvPr id="12" name="Rectangle 11"/>
          <p:cNvSpPr/>
          <p:nvPr userDrawn="1"/>
        </p:nvSpPr>
        <p:spPr>
          <a:xfrm>
            <a:off x="750617" y="1554327"/>
            <a:ext cx="1970411" cy="369332"/>
          </a:xfrm>
          <a:prstGeom prst="rect">
            <a:avLst/>
          </a:prstGeom>
        </p:spPr>
        <p:txBody>
          <a:bodyPr wrap="none">
            <a:spAutoFit/>
          </a:bodyPr>
          <a:lstStyle/>
          <a:p>
            <a:r>
              <a:rPr lang="en-US" b="1" dirty="0" smtClean="0">
                <a:latin typeface="Georgia" panose="02040502050405020303" pitchFamily="18" charset="0"/>
              </a:rPr>
              <a:t>Graph samples</a:t>
            </a:r>
            <a:endParaRPr lang="en-US" b="1" dirty="0">
              <a:latin typeface="Georgia" panose="02040502050405020303" pitchFamily="18" charset="0"/>
            </a:endParaRPr>
          </a:p>
        </p:txBody>
      </p:sp>
    </p:spTree>
    <p:extLst>
      <p:ext uri="{BB962C8B-B14F-4D97-AF65-F5344CB8AC3E}">
        <p14:creationId xmlns:p14="http://schemas.microsoft.com/office/powerpoint/2010/main" val="154622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845CD-33FF-4C55-95A2-BB45CB2DAADA}" type="slidenum">
              <a:rPr lang="en-US" smtClean="0"/>
              <a:t>‹#›</a:t>
            </a:fld>
            <a:endParaRPr lang="en-US"/>
          </a:p>
        </p:txBody>
      </p:sp>
    </p:spTree>
    <p:extLst>
      <p:ext uri="{BB962C8B-B14F-4D97-AF65-F5344CB8AC3E}">
        <p14:creationId xmlns:p14="http://schemas.microsoft.com/office/powerpoint/2010/main" val="316762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845CD-33FF-4C55-95A2-BB45CB2DAADA}" type="slidenum">
              <a:rPr lang="en-US" smtClean="0"/>
              <a:t>‹#›</a:t>
            </a:fld>
            <a:endParaRPr lang="en-US"/>
          </a:p>
        </p:txBody>
      </p:sp>
    </p:spTree>
    <p:extLst>
      <p:ext uri="{BB962C8B-B14F-4D97-AF65-F5344CB8AC3E}">
        <p14:creationId xmlns:p14="http://schemas.microsoft.com/office/powerpoint/2010/main" val="111872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845CD-33FF-4C55-95A2-BB45CB2DAADA}" type="slidenum">
              <a:rPr lang="en-US" smtClean="0"/>
              <a:t>‹#›</a:t>
            </a:fld>
            <a:endParaRPr lang="en-US"/>
          </a:p>
        </p:txBody>
      </p:sp>
    </p:spTree>
    <p:extLst>
      <p:ext uri="{BB962C8B-B14F-4D97-AF65-F5344CB8AC3E}">
        <p14:creationId xmlns:p14="http://schemas.microsoft.com/office/powerpoint/2010/main" val="87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845CD-33FF-4C55-95A2-BB45CB2DAADA}" type="slidenum">
              <a:rPr lang="en-US" smtClean="0"/>
              <a:t>‹#›</a:t>
            </a:fld>
            <a:endParaRPr lang="en-US"/>
          </a:p>
        </p:txBody>
      </p:sp>
    </p:spTree>
    <p:extLst>
      <p:ext uri="{BB962C8B-B14F-4D97-AF65-F5344CB8AC3E}">
        <p14:creationId xmlns:p14="http://schemas.microsoft.com/office/powerpoint/2010/main" val="366617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845CD-33FF-4C55-95A2-BB45CB2DAADA}" type="slidenum">
              <a:rPr lang="en-US" smtClean="0"/>
              <a:t>‹#›</a:t>
            </a:fld>
            <a:endParaRPr lang="en-US"/>
          </a:p>
        </p:txBody>
      </p:sp>
    </p:spTree>
    <p:extLst>
      <p:ext uri="{BB962C8B-B14F-4D97-AF65-F5344CB8AC3E}">
        <p14:creationId xmlns:p14="http://schemas.microsoft.com/office/powerpoint/2010/main" val="395835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845CD-33FF-4C55-95A2-BB45CB2DAADA}" type="slidenum">
              <a:rPr lang="en-US" smtClean="0"/>
              <a:t>‹#›</a:t>
            </a:fld>
            <a:endParaRPr lang="en-US"/>
          </a:p>
        </p:txBody>
      </p:sp>
    </p:spTree>
    <p:extLst>
      <p:ext uri="{BB962C8B-B14F-4D97-AF65-F5344CB8AC3E}">
        <p14:creationId xmlns:p14="http://schemas.microsoft.com/office/powerpoint/2010/main" val="391469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845CD-33FF-4C55-95A2-BB45CB2DAADA}" type="slidenum">
              <a:rPr lang="en-US" smtClean="0"/>
              <a:t>‹#›</a:t>
            </a:fld>
            <a:endParaRPr lang="en-US"/>
          </a:p>
        </p:txBody>
      </p:sp>
    </p:spTree>
    <p:extLst>
      <p:ext uri="{BB962C8B-B14F-4D97-AF65-F5344CB8AC3E}">
        <p14:creationId xmlns:p14="http://schemas.microsoft.com/office/powerpoint/2010/main" val="2704968687"/>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ep.org/corona/covid-19-field-guide/personal-well-being-and-resilience/burnout-self-care-and-covid-19-exposure-for-first-responder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mergency.cdc.gov/coping/responders.as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kff.org/coronavirus-covid-19/issue-brief/the-implications-of-covid-19-for-mental-health-and-substance-u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rmorupnow.org/2018/06/07/handling-stress-and-burnout-as-a-first-respond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Caring for Those Who Care for Others</a:t>
            </a:r>
            <a:endParaRPr lang="en-US" dirty="0"/>
          </a:p>
        </p:txBody>
      </p:sp>
      <p:sp>
        <p:nvSpPr>
          <p:cNvPr id="10" name="Text Placeholder 9"/>
          <p:cNvSpPr>
            <a:spLocks noGrp="1"/>
          </p:cNvSpPr>
          <p:nvPr>
            <p:ph type="body" sz="quarter" idx="13"/>
          </p:nvPr>
        </p:nvSpPr>
        <p:spPr/>
        <p:txBody>
          <a:bodyPr>
            <a:normAutofit fontScale="85000" lnSpcReduction="20000"/>
          </a:bodyPr>
          <a:lstStyle/>
          <a:p>
            <a:endParaRPr lang="en-US"/>
          </a:p>
        </p:txBody>
      </p:sp>
      <p:sp>
        <p:nvSpPr>
          <p:cNvPr id="11" name="Text Placeholder 10"/>
          <p:cNvSpPr>
            <a:spLocks noGrp="1"/>
          </p:cNvSpPr>
          <p:nvPr>
            <p:ph type="body" sz="quarter" idx="14"/>
          </p:nvPr>
        </p:nvSpPr>
        <p:spPr/>
        <p:txBody>
          <a:bodyPr/>
          <a:lstStyle/>
          <a:p>
            <a:r>
              <a:rPr lang="en-US" dirty="0" smtClean="0"/>
              <a:t>Jennifer Battle, MSW, Director of Access	</a:t>
            </a:r>
            <a:endParaRPr lang="en-US" dirty="0"/>
          </a:p>
        </p:txBody>
      </p:sp>
      <p:sp>
        <p:nvSpPr>
          <p:cNvPr id="12" name="Text Placeholder 11"/>
          <p:cNvSpPr>
            <a:spLocks noGrp="1"/>
          </p:cNvSpPr>
          <p:nvPr>
            <p:ph type="body" sz="quarter" idx="15"/>
          </p:nvPr>
        </p:nvSpPr>
        <p:spPr/>
        <p:txBody>
          <a:bodyPr/>
          <a:lstStyle/>
          <a:p>
            <a:r>
              <a:rPr lang="en-US" dirty="0" smtClean="0"/>
              <a:t>The Harris Center for Mental Health and IDD </a:t>
            </a:r>
            <a:endParaRPr lang="en-US" dirty="0"/>
          </a:p>
        </p:txBody>
      </p:sp>
    </p:spTree>
    <p:extLst>
      <p:ext uri="{BB962C8B-B14F-4D97-AF65-F5344CB8AC3E}">
        <p14:creationId xmlns:p14="http://schemas.microsoft.com/office/powerpoint/2010/main" val="2360182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crying, uncooperative, argumentative, unresponsive, restlessness</a:t>
            </a:r>
          </a:p>
          <a:p>
            <a:endParaRPr lang="en-US" dirty="0" smtClean="0"/>
          </a:p>
          <a:p>
            <a:endParaRPr lang="en-US" dirty="0"/>
          </a:p>
        </p:txBody>
      </p:sp>
      <p:sp>
        <p:nvSpPr>
          <p:cNvPr id="3" name="Text Placeholder 2"/>
          <p:cNvSpPr>
            <a:spLocks noGrp="1"/>
          </p:cNvSpPr>
          <p:nvPr>
            <p:ph type="body" sz="quarter" idx="14"/>
          </p:nvPr>
        </p:nvSpPr>
        <p:spPr/>
        <p:txBody>
          <a:bodyPr>
            <a:noAutofit/>
          </a:bodyPr>
          <a:lstStyle/>
          <a:p>
            <a:r>
              <a:rPr lang="en-US" sz="3600" dirty="0" smtClean="0"/>
              <a:t>Behavioral reactions</a:t>
            </a:r>
            <a:endParaRPr lang="en-US" sz="3600" dirty="0"/>
          </a:p>
        </p:txBody>
      </p:sp>
      <p:sp>
        <p:nvSpPr>
          <p:cNvPr id="4" name="Slide Number Placeholder 3"/>
          <p:cNvSpPr>
            <a:spLocks noGrp="1"/>
          </p:cNvSpPr>
          <p:nvPr>
            <p:ph type="sldNum" sz="quarter" idx="17"/>
          </p:nvPr>
        </p:nvSpPr>
        <p:spPr/>
        <p:txBody>
          <a:bodyPr/>
          <a:lstStyle/>
          <a:p>
            <a:fld id="{ED2845CD-33FF-4C55-95A2-BB45CB2DAADA}" type="slidenum">
              <a:rPr lang="en-US" smtClean="0"/>
              <a:t>10</a:t>
            </a:fld>
            <a:endParaRPr lang="en-US"/>
          </a:p>
        </p:txBody>
      </p:sp>
      <p:sp>
        <p:nvSpPr>
          <p:cNvPr id="5" name="Title 4"/>
          <p:cNvSpPr>
            <a:spLocks noGrp="1"/>
          </p:cNvSpPr>
          <p:nvPr>
            <p:ph type="title"/>
          </p:nvPr>
        </p:nvSpPr>
        <p:spPr/>
        <p:txBody>
          <a:bodyPr/>
          <a:lstStyle/>
          <a:p>
            <a:endParaRPr lang="en-US" dirty="0"/>
          </a:p>
        </p:txBody>
      </p:sp>
      <p:sp>
        <p:nvSpPr>
          <p:cNvPr id="6" name="Text Placeholder 2"/>
          <p:cNvSpPr txBox="1">
            <a:spLocks/>
          </p:cNvSpPr>
          <p:nvPr/>
        </p:nvSpPr>
        <p:spPr>
          <a:xfrm>
            <a:off x="949507" y="2933979"/>
            <a:ext cx="8100332" cy="433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t>Cognitive reactions</a:t>
            </a:r>
            <a:endParaRPr lang="en-US" sz="3600" dirty="0"/>
          </a:p>
        </p:txBody>
      </p:sp>
      <p:sp>
        <p:nvSpPr>
          <p:cNvPr id="7" name="Text Placeholder 1"/>
          <p:cNvSpPr txBox="1">
            <a:spLocks/>
          </p:cNvSpPr>
          <p:nvPr/>
        </p:nvSpPr>
        <p:spPr>
          <a:xfrm>
            <a:off x="975632" y="3367496"/>
            <a:ext cx="10296525" cy="269947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memory impairment or forgetfulness, inability to give adequate history</a:t>
            </a:r>
          </a:p>
          <a:p>
            <a:pPr marL="0" indent="0">
              <a:buNone/>
            </a:pPr>
            <a:endParaRPr lang="en-US" dirty="0"/>
          </a:p>
        </p:txBody>
      </p:sp>
    </p:spTree>
    <p:extLst>
      <p:ext uri="{BB962C8B-B14F-4D97-AF65-F5344CB8AC3E}">
        <p14:creationId xmlns:p14="http://schemas.microsoft.com/office/powerpoint/2010/main" val="201680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a:solidFill>
                  <a:schemeClr val="tx1"/>
                </a:solidFill>
                <a:latin typeface="Georgia" panose="02040502050405020303" pitchFamily="18" charset="0"/>
              </a:rPr>
              <a:t>Burnout</a:t>
            </a:r>
          </a:p>
          <a:p>
            <a:pPr lvl="2"/>
            <a:r>
              <a:rPr lang="en-US" sz="3000" dirty="0"/>
              <a:t>Emotional Exhaustion                  </a:t>
            </a:r>
          </a:p>
          <a:p>
            <a:pPr lvl="2"/>
            <a:r>
              <a:rPr lang="en-US" sz="3000" dirty="0"/>
              <a:t>Diminished Caring               </a:t>
            </a:r>
          </a:p>
          <a:p>
            <a:pPr lvl="2"/>
            <a:r>
              <a:rPr lang="en-US" sz="3000" dirty="0"/>
              <a:t>Profound Sense of Demoralization</a:t>
            </a:r>
          </a:p>
          <a:p>
            <a:pPr marL="0" indent="0">
              <a:buNone/>
            </a:pPr>
            <a:endParaRPr lang="en-US" sz="3600" dirty="0"/>
          </a:p>
          <a:p>
            <a:r>
              <a:rPr lang="en-US" sz="3600" dirty="0">
                <a:solidFill>
                  <a:schemeClr val="tx1"/>
                </a:solidFill>
                <a:latin typeface="Georgia" panose="02040502050405020303" pitchFamily="18" charset="0"/>
              </a:rPr>
              <a:t>Secondary/Vicarious Trauma</a:t>
            </a:r>
          </a:p>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Slide Number Placeholder 3"/>
          <p:cNvSpPr>
            <a:spLocks noGrp="1"/>
          </p:cNvSpPr>
          <p:nvPr>
            <p:ph type="sldNum" sz="quarter" idx="17"/>
          </p:nvPr>
        </p:nvSpPr>
        <p:spPr/>
        <p:txBody>
          <a:bodyPr/>
          <a:lstStyle/>
          <a:p>
            <a:fld id="{ED2845CD-33FF-4C55-95A2-BB45CB2DAADA}" type="slidenum">
              <a:rPr lang="en-US" smtClean="0"/>
              <a:t>11</a:t>
            </a:fld>
            <a:endParaRPr lang="en-US"/>
          </a:p>
        </p:txBody>
      </p:sp>
      <p:sp>
        <p:nvSpPr>
          <p:cNvPr id="5" name="Title 4"/>
          <p:cNvSpPr>
            <a:spLocks noGrp="1"/>
          </p:cNvSpPr>
          <p:nvPr>
            <p:ph type="title"/>
          </p:nvPr>
        </p:nvSpPr>
        <p:spPr>
          <a:xfrm>
            <a:off x="254521" y="264764"/>
            <a:ext cx="10515600" cy="671739"/>
          </a:xfrm>
        </p:spPr>
        <p:txBody>
          <a:bodyPr>
            <a:normAutofit fontScale="90000"/>
          </a:bodyPr>
          <a:lstStyle/>
          <a:p>
            <a:r>
              <a:rPr lang="en-US" dirty="0" smtClean="0"/>
              <a:t>Without intervention these symptoms </a:t>
            </a:r>
            <a:br>
              <a:rPr lang="en-US" dirty="0" smtClean="0"/>
            </a:br>
            <a:r>
              <a:rPr lang="en-US" dirty="0" smtClean="0"/>
              <a:t>can lead to:</a:t>
            </a:r>
            <a:endParaRPr lang="en-US" dirty="0"/>
          </a:p>
        </p:txBody>
      </p:sp>
    </p:spTree>
    <p:extLst>
      <p:ext uri="{BB962C8B-B14F-4D97-AF65-F5344CB8AC3E}">
        <p14:creationId xmlns:p14="http://schemas.microsoft.com/office/powerpoint/2010/main" val="661352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7"/>
          </p:nvPr>
        </p:nvSpPr>
        <p:spPr/>
        <p:txBody>
          <a:bodyPr/>
          <a:lstStyle/>
          <a:p>
            <a:fld id="{ED2845CD-33FF-4C55-95A2-BB45CB2DAADA}" type="slidenum">
              <a:rPr lang="en-US" smtClean="0"/>
              <a:t>12</a:t>
            </a:fld>
            <a:endParaRPr lang="en-US"/>
          </a:p>
        </p:txBody>
      </p:sp>
      <p:sp>
        <p:nvSpPr>
          <p:cNvPr id="5" name="Title 4"/>
          <p:cNvSpPr>
            <a:spLocks noGrp="1"/>
          </p:cNvSpPr>
          <p:nvPr>
            <p:ph type="title"/>
          </p:nvPr>
        </p:nvSpPr>
        <p:spPr/>
        <p:txBody>
          <a:bodyPr/>
          <a:lstStyle/>
          <a:p>
            <a:endParaRPr lang="en-US"/>
          </a:p>
        </p:txBody>
      </p:sp>
      <p:pic>
        <p:nvPicPr>
          <p:cNvPr id="6" name="Picture 5" descr="Table_14.1_Signs_of_burnout_and_secondary_traumatic_stres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249" y="1697362"/>
            <a:ext cx="10314878" cy="3789038"/>
          </a:xfrm>
          <a:prstGeom prst="rect">
            <a:avLst/>
          </a:prstGeom>
          <a:noFill/>
          <a:ln>
            <a:noFill/>
          </a:ln>
        </p:spPr>
      </p:pic>
      <p:sp>
        <p:nvSpPr>
          <p:cNvPr id="7" name="Rectangle 6"/>
          <p:cNvSpPr/>
          <p:nvPr/>
        </p:nvSpPr>
        <p:spPr>
          <a:xfrm>
            <a:off x="5875564" y="5611952"/>
            <a:ext cx="6096000" cy="923330"/>
          </a:xfrm>
          <a:prstGeom prst="rect">
            <a:avLst/>
          </a:prstGeom>
        </p:spPr>
        <p:txBody>
          <a:bodyPr>
            <a:spAutoFit/>
          </a:bodyPr>
          <a:lstStyle/>
          <a:p>
            <a:r>
              <a:rPr lang="en-US" u="sng" dirty="0">
                <a:solidFill>
                  <a:srgbClr val="0000FF"/>
                </a:solidFill>
                <a:latin typeface="Calibri" panose="020F0502020204030204" pitchFamily="34" charset="0"/>
                <a:ea typeface="Calibri" panose="020F0502020204030204" pitchFamily="34" charset="0"/>
                <a:hlinkClick r:id="rId3"/>
              </a:rPr>
              <a:t>https://www.acep.org/corona/covid-19-field-guide/personal-well-being-and-resilience/burnout-self-care-and-covid-19-exposure-for-first-responders/</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3434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a:solidFill>
                  <a:schemeClr val="tx1"/>
                </a:solidFill>
                <a:latin typeface="Georgia" panose="02040502050405020303" pitchFamily="18" charset="0"/>
              </a:rPr>
              <a:t>Connection to </a:t>
            </a:r>
            <a:r>
              <a:rPr lang="en-US" sz="3600" dirty="0" smtClean="0">
                <a:solidFill>
                  <a:schemeClr val="tx1"/>
                </a:solidFill>
                <a:latin typeface="Georgia" panose="02040502050405020303" pitchFamily="18" charset="0"/>
              </a:rPr>
              <a:t>mission</a:t>
            </a:r>
          </a:p>
          <a:p>
            <a:endParaRPr lang="en-US" sz="3600" dirty="0">
              <a:solidFill>
                <a:schemeClr val="tx1"/>
              </a:solidFill>
              <a:latin typeface="Georgia" panose="02040502050405020303" pitchFamily="18" charset="0"/>
            </a:endParaRPr>
          </a:p>
          <a:p>
            <a:r>
              <a:rPr lang="en-US" sz="3600" dirty="0" smtClean="0">
                <a:solidFill>
                  <a:schemeClr val="tx1"/>
                </a:solidFill>
                <a:latin typeface="Georgia" panose="02040502050405020303" pitchFamily="18" charset="0"/>
              </a:rPr>
              <a:t>Focus on resiliency </a:t>
            </a:r>
            <a:endParaRPr lang="en-US" sz="3600" dirty="0">
              <a:solidFill>
                <a:schemeClr val="tx1"/>
              </a:solidFill>
              <a:latin typeface="Georgia" panose="02040502050405020303" pitchFamily="18" charset="0"/>
            </a:endParaRPr>
          </a:p>
          <a:p>
            <a:endParaRPr lang="en-US" sz="3600" dirty="0"/>
          </a:p>
          <a:p>
            <a:r>
              <a:rPr lang="en-US" sz="3600" dirty="0" smtClean="0">
                <a:solidFill>
                  <a:schemeClr val="tx1"/>
                </a:solidFill>
                <a:latin typeface="Georgia" panose="02040502050405020303" pitchFamily="18" charset="0"/>
              </a:rPr>
              <a:t>Wellness/Self-Compassion</a:t>
            </a:r>
            <a:endParaRPr lang="en-US" sz="3600" dirty="0">
              <a:solidFill>
                <a:schemeClr val="tx1"/>
              </a:solidFill>
              <a:latin typeface="Georgia" panose="02040502050405020303" pitchFamily="18" charset="0"/>
            </a:endParaRPr>
          </a:p>
          <a:p>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7"/>
          </p:nvPr>
        </p:nvSpPr>
        <p:spPr/>
        <p:txBody>
          <a:bodyPr/>
          <a:lstStyle/>
          <a:p>
            <a:fld id="{ED2845CD-33FF-4C55-95A2-BB45CB2DAADA}" type="slidenum">
              <a:rPr lang="en-US" smtClean="0"/>
              <a:t>13</a:t>
            </a:fld>
            <a:endParaRPr lang="en-US"/>
          </a:p>
        </p:txBody>
      </p:sp>
      <p:sp>
        <p:nvSpPr>
          <p:cNvPr id="5" name="Title 4"/>
          <p:cNvSpPr>
            <a:spLocks noGrp="1"/>
          </p:cNvSpPr>
          <p:nvPr>
            <p:ph type="title"/>
          </p:nvPr>
        </p:nvSpPr>
        <p:spPr/>
        <p:txBody>
          <a:bodyPr/>
          <a:lstStyle/>
          <a:p>
            <a:r>
              <a:rPr lang="en-US" dirty="0"/>
              <a:t>Prevention</a:t>
            </a:r>
          </a:p>
        </p:txBody>
      </p:sp>
    </p:spTree>
    <p:extLst>
      <p:ext uri="{BB962C8B-B14F-4D97-AF65-F5344CB8AC3E}">
        <p14:creationId xmlns:p14="http://schemas.microsoft.com/office/powerpoint/2010/main" val="415140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Resilience is the process of adapting well in the face of adversity, trauma, tragedy, threats or significant sources of stress.</a:t>
            </a:r>
          </a:p>
          <a:p>
            <a:endParaRPr lang="en-US" dirty="0"/>
          </a:p>
          <a:p>
            <a:r>
              <a:rPr lang="en-US" dirty="0"/>
              <a:t>Resilience is not a trait that people either have or do not have. It involves behaviors, thoughts and actions that can be learned and developed in anyone.</a:t>
            </a:r>
          </a:p>
          <a:p>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7"/>
          </p:nvPr>
        </p:nvSpPr>
        <p:spPr/>
        <p:txBody>
          <a:bodyPr/>
          <a:lstStyle/>
          <a:p>
            <a:fld id="{ED2845CD-33FF-4C55-95A2-BB45CB2DAADA}" type="slidenum">
              <a:rPr lang="en-US" smtClean="0"/>
              <a:t>14</a:t>
            </a:fld>
            <a:endParaRPr lang="en-US"/>
          </a:p>
        </p:txBody>
      </p:sp>
      <p:sp>
        <p:nvSpPr>
          <p:cNvPr id="5" name="Title 4"/>
          <p:cNvSpPr>
            <a:spLocks noGrp="1"/>
          </p:cNvSpPr>
          <p:nvPr>
            <p:ph type="title"/>
          </p:nvPr>
        </p:nvSpPr>
        <p:spPr/>
        <p:txBody>
          <a:bodyPr/>
          <a:lstStyle/>
          <a:p>
            <a:r>
              <a:rPr lang="en-US" dirty="0" smtClean="0"/>
              <a:t>Resilience</a:t>
            </a:r>
            <a:endParaRPr lang="en-US" dirty="0"/>
          </a:p>
        </p:txBody>
      </p:sp>
    </p:spTree>
    <p:extLst>
      <p:ext uri="{BB962C8B-B14F-4D97-AF65-F5344CB8AC3E}">
        <p14:creationId xmlns:p14="http://schemas.microsoft.com/office/powerpoint/2010/main" val="421867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lvl="0" fontAlgn="base"/>
            <a:r>
              <a:rPr lang="en-US" dirty="0"/>
              <a:t>Having caring and supportive relationships.</a:t>
            </a:r>
          </a:p>
          <a:p>
            <a:pPr lvl="0" fontAlgn="base"/>
            <a:r>
              <a:rPr lang="en-US" dirty="0"/>
              <a:t>The capacity to make realistic plans and take steps to carry them out.</a:t>
            </a:r>
          </a:p>
          <a:p>
            <a:pPr lvl="0" fontAlgn="base"/>
            <a:r>
              <a:rPr lang="en-US" dirty="0"/>
              <a:t>A positive view of yourself and confidence in your strengths and abilities.</a:t>
            </a:r>
          </a:p>
          <a:p>
            <a:pPr lvl="0" fontAlgn="base"/>
            <a:r>
              <a:rPr lang="en-US" dirty="0"/>
              <a:t>Skills in communication and problem solving.</a:t>
            </a:r>
          </a:p>
          <a:p>
            <a:pPr lvl="0" fontAlgn="base"/>
            <a:r>
              <a:rPr lang="en-US" dirty="0"/>
              <a:t>The capacity to manage strong feelings and impulses</a:t>
            </a:r>
            <a:r>
              <a:rPr lang="en-US" dirty="0" smtClean="0"/>
              <a:t>.</a:t>
            </a:r>
          </a:p>
          <a:p>
            <a:pPr lvl="0" fontAlgn="base"/>
            <a:endParaRPr lang="en-US" dirty="0"/>
          </a:p>
          <a:p>
            <a:pPr marL="0" indent="0" algn="r">
              <a:buNone/>
            </a:pPr>
            <a:r>
              <a:rPr lang="en-US" i="1" dirty="0"/>
              <a:t>http://www.apa.org/helpcenter/road-resilience.aspx</a:t>
            </a:r>
            <a:endParaRPr lang="en-US" dirty="0"/>
          </a:p>
          <a:p>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7"/>
          </p:nvPr>
        </p:nvSpPr>
        <p:spPr/>
        <p:txBody>
          <a:bodyPr/>
          <a:lstStyle/>
          <a:p>
            <a:fld id="{ED2845CD-33FF-4C55-95A2-BB45CB2DAADA}" type="slidenum">
              <a:rPr lang="en-US" smtClean="0"/>
              <a:t>15</a:t>
            </a:fld>
            <a:endParaRPr lang="en-US"/>
          </a:p>
        </p:txBody>
      </p:sp>
      <p:sp>
        <p:nvSpPr>
          <p:cNvPr id="5" name="Title 4"/>
          <p:cNvSpPr>
            <a:spLocks noGrp="1"/>
          </p:cNvSpPr>
          <p:nvPr>
            <p:ph type="title"/>
          </p:nvPr>
        </p:nvSpPr>
        <p:spPr/>
        <p:txBody>
          <a:bodyPr/>
          <a:lstStyle/>
          <a:p>
            <a:r>
              <a:rPr lang="en-US" dirty="0" smtClean="0"/>
              <a:t>Factors that contribute to resilience </a:t>
            </a:r>
            <a:endParaRPr lang="en-US" dirty="0"/>
          </a:p>
        </p:txBody>
      </p:sp>
    </p:spTree>
    <p:extLst>
      <p:ext uri="{BB962C8B-B14F-4D97-AF65-F5344CB8AC3E}">
        <p14:creationId xmlns:p14="http://schemas.microsoft.com/office/powerpoint/2010/main" val="158294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7"/>
          </p:nvPr>
        </p:nvSpPr>
        <p:spPr/>
        <p:txBody>
          <a:bodyPr/>
          <a:lstStyle/>
          <a:p>
            <a:fld id="{ED2845CD-33FF-4C55-95A2-BB45CB2DAADA}" type="slidenum">
              <a:rPr lang="en-US" smtClean="0"/>
              <a:t>16</a:t>
            </a:fld>
            <a:endParaRPr lang="en-US"/>
          </a:p>
        </p:txBody>
      </p:sp>
      <p:sp>
        <p:nvSpPr>
          <p:cNvPr id="5" name="Title 4"/>
          <p:cNvSpPr>
            <a:spLocks noGrp="1"/>
          </p:cNvSpPr>
          <p:nvPr>
            <p:ph type="title"/>
          </p:nvPr>
        </p:nvSpPr>
        <p:spPr/>
        <p:txBody>
          <a:bodyPr/>
          <a:lstStyle/>
          <a:p>
            <a:endParaRPr lang="en-US"/>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86" y="343455"/>
            <a:ext cx="10532046" cy="593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444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r>
              <a:rPr lang="en-US" dirty="0" smtClean="0"/>
              <a:t>Self Compassion</a:t>
            </a:r>
            <a:endParaRPr lang="en-US" dirty="0"/>
          </a:p>
        </p:txBody>
      </p:sp>
      <p:sp>
        <p:nvSpPr>
          <p:cNvPr id="4" name="Slide Number Placeholder 3"/>
          <p:cNvSpPr>
            <a:spLocks noGrp="1"/>
          </p:cNvSpPr>
          <p:nvPr>
            <p:ph type="sldNum" sz="quarter" idx="17"/>
          </p:nvPr>
        </p:nvSpPr>
        <p:spPr/>
        <p:txBody>
          <a:bodyPr/>
          <a:lstStyle/>
          <a:p>
            <a:fld id="{ED2845CD-33FF-4C55-95A2-BB45CB2DAADA}" type="slidenum">
              <a:rPr lang="en-US" smtClean="0"/>
              <a:t>17</a:t>
            </a:fld>
            <a:endParaRPr lang="en-US"/>
          </a:p>
        </p:txBody>
      </p:sp>
      <p:sp>
        <p:nvSpPr>
          <p:cNvPr id="5" name="Title 4"/>
          <p:cNvSpPr>
            <a:spLocks noGrp="1"/>
          </p:cNvSpPr>
          <p:nvPr>
            <p:ph type="title"/>
          </p:nvPr>
        </p:nvSpPr>
        <p:spPr/>
        <p:txBody>
          <a:bodyPr/>
          <a:lstStyle/>
          <a:p>
            <a:endParaRPr lang="en-US"/>
          </a:p>
        </p:txBody>
      </p:sp>
      <p:pic>
        <p:nvPicPr>
          <p:cNvPr id="6" name="Picture 2" descr="Image result for self compassion"/>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486216" y="2130879"/>
            <a:ext cx="8423903" cy="410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661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b="0" dirty="0" smtClean="0"/>
              <a:t>Limit </a:t>
            </a:r>
            <a:r>
              <a:rPr lang="en-US" b="0" dirty="0"/>
              <a:t>working hours to no longer than 12-hour shifts.</a:t>
            </a:r>
          </a:p>
          <a:p>
            <a:r>
              <a:rPr lang="en-US" b="0" dirty="0"/>
              <a:t>Work in teams and limit amount of time working alone.</a:t>
            </a:r>
          </a:p>
          <a:p>
            <a:r>
              <a:rPr lang="en-US" b="0" dirty="0"/>
              <a:t>Write in a journal.</a:t>
            </a:r>
          </a:p>
          <a:p>
            <a:r>
              <a:rPr lang="en-US" b="0" dirty="0"/>
              <a:t>Talk to family, friends, supervisors, and teammates about your feelings and experiences.</a:t>
            </a:r>
          </a:p>
          <a:p>
            <a:r>
              <a:rPr lang="en-US" b="0" dirty="0"/>
              <a:t>Practice breathing and relaxation techniques.</a:t>
            </a:r>
          </a:p>
          <a:p>
            <a:r>
              <a:rPr lang="en-US" b="0" dirty="0"/>
              <a:t>Maintain a healthy diet and get adequate sleep and exercise.</a:t>
            </a:r>
          </a:p>
          <a:p>
            <a:r>
              <a:rPr lang="en-US" b="0" dirty="0"/>
              <a:t>Know that it is okay to draw boundaries and say “no.”</a:t>
            </a:r>
          </a:p>
          <a:p>
            <a:r>
              <a:rPr lang="en-US" b="0" dirty="0"/>
              <a:t>Avoid or limit caffeine and use of alcohol.</a:t>
            </a:r>
          </a:p>
          <a:p>
            <a:pPr algn="r"/>
            <a:r>
              <a:rPr lang="en-US" dirty="0">
                <a:hlinkClick r:id="rId2"/>
              </a:rPr>
              <a:t>https://emergency.cdc.gov/coping/responders.asp</a:t>
            </a:r>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7"/>
          </p:nvPr>
        </p:nvSpPr>
        <p:spPr/>
        <p:txBody>
          <a:bodyPr/>
          <a:lstStyle/>
          <a:p>
            <a:fld id="{ED2845CD-33FF-4C55-95A2-BB45CB2DAADA}" type="slidenum">
              <a:rPr lang="en-US" smtClean="0"/>
              <a:t>18</a:t>
            </a:fld>
            <a:endParaRPr lang="en-US"/>
          </a:p>
        </p:txBody>
      </p:sp>
      <p:sp>
        <p:nvSpPr>
          <p:cNvPr id="5" name="Title 4"/>
          <p:cNvSpPr>
            <a:spLocks noGrp="1"/>
          </p:cNvSpPr>
          <p:nvPr>
            <p:ph type="title"/>
          </p:nvPr>
        </p:nvSpPr>
        <p:spPr/>
        <p:txBody>
          <a:bodyPr>
            <a:normAutofit fontScale="90000"/>
          </a:bodyPr>
          <a:lstStyle/>
          <a:p>
            <a:r>
              <a:rPr lang="en-US" b="0" dirty="0"/>
              <a:t>Responder </a:t>
            </a:r>
            <a:r>
              <a:rPr lang="en-US" b="0" dirty="0" smtClean="0"/>
              <a:t>Wellness </a:t>
            </a:r>
            <a:r>
              <a:rPr lang="en-US" b="0" dirty="0"/>
              <a:t>Techniques</a:t>
            </a:r>
            <a:br>
              <a:rPr lang="en-US" b="0" dirty="0"/>
            </a:br>
            <a:endParaRPr lang="en-US" dirty="0"/>
          </a:p>
        </p:txBody>
      </p:sp>
    </p:spTree>
    <p:extLst>
      <p:ext uri="{BB962C8B-B14F-4D97-AF65-F5344CB8AC3E}">
        <p14:creationId xmlns:p14="http://schemas.microsoft.com/office/powerpoint/2010/main" val="1726983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It is important to remind yourself:</a:t>
            </a:r>
            <a:endParaRPr lang="en-US" b="0" dirty="0"/>
          </a:p>
          <a:p>
            <a:r>
              <a:rPr lang="en-US" b="0" dirty="0"/>
              <a:t>It is not selfish to take breaks.</a:t>
            </a:r>
          </a:p>
          <a:p>
            <a:r>
              <a:rPr lang="en-US" b="0" dirty="0"/>
              <a:t>The needs of survivors are not more important than your own needs and well-being.</a:t>
            </a:r>
          </a:p>
          <a:p>
            <a:r>
              <a:rPr lang="en-US" b="0" dirty="0"/>
              <a:t>Working all of the time does not mean you will make your best contribution.</a:t>
            </a:r>
          </a:p>
          <a:p>
            <a:r>
              <a:rPr lang="en-US" b="0" dirty="0"/>
              <a:t>There are other people who can help in the response.</a:t>
            </a:r>
          </a:p>
          <a:p>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7"/>
          </p:nvPr>
        </p:nvSpPr>
        <p:spPr/>
        <p:txBody>
          <a:bodyPr/>
          <a:lstStyle/>
          <a:p>
            <a:fld id="{ED2845CD-33FF-4C55-95A2-BB45CB2DAADA}" type="slidenum">
              <a:rPr lang="en-US" smtClean="0"/>
              <a:t>19</a:t>
            </a:fld>
            <a:endParaRPr 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37304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lvl="0"/>
            <a:r>
              <a:rPr lang="en-US" dirty="0" smtClean="0"/>
              <a:t>Objective </a:t>
            </a:r>
            <a:r>
              <a:rPr lang="en-US" dirty="0"/>
              <a:t>1</a:t>
            </a:r>
            <a:r>
              <a:rPr lang="en-US" dirty="0" smtClean="0"/>
              <a:t> - Recognize signs and symptoms of compassion fatigue and burnout</a:t>
            </a:r>
          </a:p>
          <a:p>
            <a:pPr lvl="0"/>
            <a:endParaRPr lang="en-US" dirty="0" smtClean="0"/>
          </a:p>
          <a:p>
            <a:pPr lvl="0"/>
            <a:r>
              <a:rPr lang="en-US" dirty="0" smtClean="0"/>
              <a:t>Objective </a:t>
            </a:r>
            <a:r>
              <a:rPr lang="en-US" dirty="0"/>
              <a:t>2</a:t>
            </a:r>
            <a:r>
              <a:rPr lang="en-US" dirty="0" smtClean="0"/>
              <a:t> </a:t>
            </a:r>
            <a:r>
              <a:rPr lang="en-US" dirty="0"/>
              <a:t>– Identify ways to ensure resiliency and compassion </a:t>
            </a:r>
            <a:r>
              <a:rPr lang="en-US" dirty="0" smtClean="0"/>
              <a:t>satisfaction</a:t>
            </a:r>
          </a:p>
          <a:p>
            <a:pPr lvl="0"/>
            <a:endParaRPr lang="en-US" dirty="0" smtClean="0"/>
          </a:p>
          <a:p>
            <a:r>
              <a:rPr lang="en-US" dirty="0" smtClean="0"/>
              <a:t> Objective </a:t>
            </a:r>
            <a:r>
              <a:rPr lang="en-US" dirty="0"/>
              <a:t>3</a:t>
            </a:r>
            <a:r>
              <a:rPr lang="en-US" dirty="0" smtClean="0"/>
              <a:t> </a:t>
            </a:r>
            <a:r>
              <a:rPr lang="en-US" dirty="0"/>
              <a:t>– Identify self-care and self-compassion strategies.  </a:t>
            </a:r>
          </a:p>
          <a:p>
            <a:pPr marL="0" indent="0">
              <a:buNone/>
            </a:pPr>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7"/>
          </p:nvPr>
        </p:nvSpPr>
        <p:spPr/>
        <p:txBody>
          <a:bodyPr/>
          <a:lstStyle/>
          <a:p>
            <a:fld id="{ED2845CD-33FF-4C55-95A2-BB45CB2DAADA}" type="slidenum">
              <a:rPr lang="en-US" smtClean="0"/>
              <a:t>2</a:t>
            </a:fld>
            <a:endParaRPr 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747882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57196" y="365125"/>
            <a:ext cx="4899059" cy="6342446"/>
          </a:xfrm>
          <a:prstGeom prst="rect">
            <a:avLst/>
          </a:prstGeom>
        </p:spPr>
      </p:pic>
      <p:sp>
        <p:nvSpPr>
          <p:cNvPr id="2" name="Text Placeholder 1"/>
          <p:cNvSpPr>
            <a:spLocks noGrp="1"/>
          </p:cNvSpPr>
          <p:nvPr>
            <p:ph type="body" sz="quarter" idx="13"/>
          </p:nvPr>
        </p:nvSpPr>
        <p:spPr>
          <a:xfrm>
            <a:off x="991479" y="1524907"/>
            <a:ext cx="10296525" cy="3733798"/>
          </a:xfrm>
        </p:spPr>
        <p:txBody>
          <a:bodyPr/>
          <a:lstStyle/>
          <a:p>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7"/>
          </p:nvPr>
        </p:nvSpPr>
        <p:spPr/>
        <p:txBody>
          <a:bodyPr/>
          <a:lstStyle/>
          <a:p>
            <a:fld id="{ED2845CD-33FF-4C55-95A2-BB45CB2DAADA}" type="slidenum">
              <a:rPr lang="en-US" smtClean="0"/>
              <a:t>20</a:t>
            </a:fld>
            <a:endParaRPr 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88274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876693" y="2180772"/>
            <a:ext cx="5243064" cy="3733798"/>
          </a:xfrm>
        </p:spPr>
        <p:txBody>
          <a:bodyPr>
            <a:normAutofit/>
          </a:bodyPr>
          <a:lstStyle/>
          <a:p>
            <a:pPr algn="ctr"/>
            <a:endParaRPr lang="en-US" sz="3200" dirty="0" smtClean="0"/>
          </a:p>
          <a:p>
            <a:pPr algn="ctr"/>
            <a:r>
              <a:rPr lang="en-US" sz="3200" dirty="0" smtClean="0"/>
              <a:t>This is for YOU!!!</a:t>
            </a:r>
          </a:p>
          <a:p>
            <a:pPr algn="ctr"/>
            <a:endParaRPr lang="en-US" sz="3200" dirty="0"/>
          </a:p>
          <a:p>
            <a:pPr algn="ctr"/>
            <a:r>
              <a:rPr lang="en-US" sz="3200" dirty="0" smtClean="0"/>
              <a:t>Free virtual support groups for Frontline workers.</a:t>
            </a:r>
            <a:endParaRPr lang="en-US" sz="3200" dirty="0"/>
          </a:p>
        </p:txBody>
      </p:sp>
      <p:sp>
        <p:nvSpPr>
          <p:cNvPr id="3" name="Text Placeholder 2"/>
          <p:cNvSpPr>
            <a:spLocks noGrp="1"/>
          </p:cNvSpPr>
          <p:nvPr>
            <p:ph type="body" sz="quarter" idx="14"/>
          </p:nvPr>
        </p:nvSpPr>
        <p:spPr/>
        <p:txBody>
          <a:bodyPr/>
          <a:lstStyle/>
          <a:p>
            <a:endParaRPr lang="en-US"/>
          </a:p>
        </p:txBody>
      </p:sp>
      <p:sp>
        <p:nvSpPr>
          <p:cNvPr id="4" name="Title 3"/>
          <p:cNvSpPr>
            <a:spLocks noGrp="1"/>
          </p:cNvSpPr>
          <p:nvPr>
            <p:ph type="title"/>
          </p:nvPr>
        </p:nvSpPr>
        <p:spPr/>
        <p:txBody>
          <a:bodyPr/>
          <a:lstStyle/>
          <a:p>
            <a:endParaRPr lang="en-US"/>
          </a:p>
        </p:txBody>
      </p:sp>
      <p:graphicFrame>
        <p:nvGraphicFramePr>
          <p:cNvPr id="5" name="Object 4"/>
          <p:cNvGraphicFramePr>
            <a:graphicFrameLocks noChangeAspect="1"/>
          </p:cNvGraphicFramePr>
          <p:nvPr>
            <p:extLst/>
          </p:nvPr>
        </p:nvGraphicFramePr>
        <p:xfrm>
          <a:off x="511019" y="365124"/>
          <a:ext cx="4930775" cy="6381773"/>
        </p:xfrm>
        <a:graphic>
          <a:graphicData uri="http://schemas.openxmlformats.org/presentationml/2006/ole">
            <mc:AlternateContent xmlns:mc="http://schemas.openxmlformats.org/markup-compatibility/2006">
              <mc:Choice xmlns:v="urn:schemas-microsoft-com:vml" Requires="v">
                <p:oleObj spid="_x0000_s1033" name="Acrobat Document" r:id="rId3" imgW="5829097" imgH="7543560" progId="AcroExch.Document.DC">
                  <p:embed/>
                </p:oleObj>
              </mc:Choice>
              <mc:Fallback>
                <p:oleObj name="Acrobat Document" r:id="rId3" imgW="5829097" imgH="7543560" progId="AcroExch.Document.DC">
                  <p:embed/>
                  <p:pic>
                    <p:nvPicPr>
                      <p:cNvPr id="5" name="Object 4"/>
                      <p:cNvPicPr/>
                      <p:nvPr/>
                    </p:nvPicPr>
                    <p:blipFill>
                      <a:blip r:embed="rId4"/>
                      <a:stretch>
                        <a:fillRect/>
                      </a:stretch>
                    </p:blipFill>
                    <p:spPr>
                      <a:xfrm>
                        <a:off x="511019" y="365124"/>
                        <a:ext cx="4930775" cy="6381773"/>
                      </a:xfrm>
                      <a:prstGeom prst="rect">
                        <a:avLst/>
                      </a:prstGeom>
                    </p:spPr>
                  </p:pic>
                </p:oleObj>
              </mc:Fallback>
            </mc:AlternateContent>
          </a:graphicData>
        </a:graphic>
      </p:graphicFrame>
    </p:spTree>
    <p:extLst>
      <p:ext uri="{BB962C8B-B14F-4D97-AF65-F5344CB8AC3E}">
        <p14:creationId xmlns:p14="http://schemas.microsoft.com/office/powerpoint/2010/main" val="64626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2765" y="2267712"/>
            <a:ext cx="10748180" cy="4267570"/>
          </a:xfrm>
          <a:prstGeom prst="rect">
            <a:avLst/>
          </a:prstGeom>
        </p:spPr>
      </p:pic>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r>
              <a:rPr lang="en-US" b="0" cap="all" dirty="0"/>
              <a:t>24 HOUR HOTLINE 206-459-3020</a:t>
            </a:r>
            <a:endParaRPr lang="en-US" dirty="0"/>
          </a:p>
        </p:txBody>
      </p:sp>
      <p:sp>
        <p:nvSpPr>
          <p:cNvPr id="4" name="Slide Number Placeholder 3"/>
          <p:cNvSpPr>
            <a:spLocks noGrp="1"/>
          </p:cNvSpPr>
          <p:nvPr>
            <p:ph type="sldNum" sz="quarter" idx="17"/>
          </p:nvPr>
        </p:nvSpPr>
        <p:spPr/>
        <p:txBody>
          <a:bodyPr/>
          <a:lstStyle/>
          <a:p>
            <a:fld id="{ED2845CD-33FF-4C55-95A2-BB45CB2DAADA}" type="slidenum">
              <a:rPr lang="en-US" smtClean="0"/>
              <a:t>22</a:t>
            </a:fld>
            <a:endParaRPr lang="en-US"/>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142644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4748" y="1690615"/>
            <a:ext cx="8268816" cy="4079282"/>
          </a:xfrm>
          <a:prstGeom prst="rect">
            <a:avLst/>
          </a:prstGeom>
        </p:spPr>
      </p:pic>
      <p:sp>
        <p:nvSpPr>
          <p:cNvPr id="2" name="Text Placeholder 1"/>
          <p:cNvSpPr>
            <a:spLocks noGrp="1"/>
          </p:cNvSpPr>
          <p:nvPr>
            <p:ph type="body" sz="quarter" idx="13"/>
          </p:nvPr>
        </p:nvSpPr>
        <p:spPr>
          <a:xfrm>
            <a:off x="9329822" y="2473894"/>
            <a:ext cx="2341246" cy="3733798"/>
          </a:xfrm>
        </p:spPr>
        <p:txBody>
          <a:bodyPr/>
          <a:lstStyle/>
          <a:p>
            <a:pPr marL="0" indent="0">
              <a:buNone/>
            </a:pPr>
            <a:r>
              <a:rPr lang="en-US" dirty="0" smtClean="0"/>
              <a:t>Podcast hosted by Dr. Sam Buser of the Houston Fire Department and his daughter</a:t>
            </a:r>
            <a:endParaRPr lang="en-US" dirty="0"/>
          </a:p>
        </p:txBody>
      </p:sp>
      <p:sp>
        <p:nvSpPr>
          <p:cNvPr id="3" name="Text Placeholder 2"/>
          <p:cNvSpPr>
            <a:spLocks noGrp="1"/>
          </p:cNvSpPr>
          <p:nvPr>
            <p:ph type="body" sz="quarter" idx="14"/>
          </p:nvPr>
        </p:nvSpPr>
        <p:spPr/>
        <p:txBody>
          <a:bodyPr/>
          <a:lstStyle/>
          <a:p>
            <a:endParaRPr lang="en-US" dirty="0"/>
          </a:p>
        </p:txBody>
      </p:sp>
      <p:sp>
        <p:nvSpPr>
          <p:cNvPr id="4" name="Slide Number Placeholder 3"/>
          <p:cNvSpPr>
            <a:spLocks noGrp="1"/>
          </p:cNvSpPr>
          <p:nvPr>
            <p:ph type="sldNum" sz="quarter" idx="17"/>
          </p:nvPr>
        </p:nvSpPr>
        <p:spPr/>
        <p:txBody>
          <a:bodyPr/>
          <a:lstStyle/>
          <a:p>
            <a:fld id="{ED2845CD-33FF-4C55-95A2-BB45CB2DAADA}" type="slidenum">
              <a:rPr lang="en-US" smtClean="0"/>
              <a:t>23</a:t>
            </a:fld>
            <a:endParaRPr 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611112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sz="4000" dirty="0" smtClean="0"/>
              <a:t>Thank you for everything you do every day to help keep Texas safe and healthy.</a:t>
            </a:r>
          </a:p>
          <a:p>
            <a:pPr algn="ctr"/>
            <a:endParaRPr lang="en-US" sz="4000" dirty="0" smtClean="0"/>
          </a:p>
          <a:p>
            <a:pPr algn="ctr"/>
            <a:r>
              <a:rPr lang="en-US" sz="4000" dirty="0" smtClean="0"/>
              <a:t>You are appreciated.</a:t>
            </a:r>
          </a:p>
          <a:p>
            <a:endParaRPr lang="en-US" dirty="0"/>
          </a:p>
          <a:p>
            <a:endParaRPr lang="en-US" dirty="0"/>
          </a:p>
        </p:txBody>
      </p:sp>
      <p:sp>
        <p:nvSpPr>
          <p:cNvPr id="3" name="Text Placeholder 2"/>
          <p:cNvSpPr>
            <a:spLocks noGrp="1"/>
          </p:cNvSpPr>
          <p:nvPr>
            <p:ph type="body" sz="quarter" idx="14"/>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010734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lgn="ctr">
              <a:buNone/>
            </a:pPr>
            <a:endParaRPr lang="en-US" altLang="en-US" dirty="0" smtClean="0"/>
          </a:p>
          <a:p>
            <a:pPr marL="0" indent="0" algn="ctr">
              <a:buNone/>
            </a:pPr>
            <a:r>
              <a:rPr lang="en-US" altLang="en-US" dirty="0" smtClean="0"/>
              <a:t>Jennifer </a:t>
            </a:r>
            <a:r>
              <a:rPr lang="en-US" altLang="en-US" dirty="0"/>
              <a:t>Battle, </a:t>
            </a:r>
            <a:r>
              <a:rPr lang="en-US" altLang="en-US" dirty="0" smtClean="0"/>
              <a:t>MSW</a:t>
            </a:r>
            <a:endParaRPr lang="en-US" altLang="en-US" dirty="0"/>
          </a:p>
          <a:p>
            <a:pPr marL="0" indent="0" algn="ctr">
              <a:buNone/>
            </a:pPr>
            <a:r>
              <a:rPr lang="en-US" altLang="en-US" dirty="0"/>
              <a:t>The Harris Center for Mental Health and IDD</a:t>
            </a:r>
          </a:p>
          <a:p>
            <a:pPr marL="0" indent="0" algn="ctr">
              <a:buNone/>
            </a:pPr>
            <a:r>
              <a:rPr lang="en-US" altLang="en-US" dirty="0"/>
              <a:t>713-970-8240 (direct)</a:t>
            </a:r>
          </a:p>
          <a:p>
            <a:pPr marL="0" indent="0" algn="ctr">
              <a:buNone/>
            </a:pPr>
            <a:r>
              <a:rPr lang="en-US" altLang="en-US" dirty="0"/>
              <a:t>713-970-7000 (24 hour Crisis Line)</a:t>
            </a:r>
          </a:p>
          <a:p>
            <a:pPr marL="0" indent="0" algn="ctr">
              <a:buNone/>
            </a:pPr>
            <a:r>
              <a:rPr lang="en-US" altLang="en-US" dirty="0" smtClean="0"/>
              <a:t>Jennifer.Battle@theharriscenter.org</a:t>
            </a:r>
            <a:endParaRPr lang="en-US" altLang="en-US" dirty="0"/>
          </a:p>
          <a:p>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7"/>
          </p:nvPr>
        </p:nvSpPr>
        <p:spPr/>
        <p:txBody>
          <a:bodyPr/>
          <a:lstStyle/>
          <a:p>
            <a:fld id="{ED2845CD-33FF-4C55-95A2-BB45CB2DAADA}" type="slidenum">
              <a:rPr lang="en-US" smtClean="0"/>
              <a:t>25</a:t>
            </a:fld>
            <a:endParaRPr 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67814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1036864"/>
            <a:ext cx="12192000" cy="4082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923564" y="408214"/>
            <a:ext cx="2196193" cy="1330779"/>
            <a:chOff x="8923564" y="408214"/>
            <a:chExt cx="2196193" cy="1330779"/>
          </a:xfrm>
        </p:grpSpPr>
        <p:sp>
          <p:nvSpPr>
            <p:cNvPr id="12" name="Rectangle 11"/>
            <p:cNvSpPr/>
            <p:nvPr/>
          </p:nvSpPr>
          <p:spPr>
            <a:xfrm>
              <a:off x="8923564" y="408214"/>
              <a:ext cx="2196193" cy="1330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0172" y="408214"/>
              <a:ext cx="1962976" cy="1173840"/>
            </a:xfrm>
            <a:prstGeom prst="rect">
              <a:avLst/>
            </a:prstGeom>
            <a:solidFill>
              <a:schemeClr val="bg1"/>
            </a:solidFill>
          </p:spPr>
        </p:pic>
      </p:grpSp>
      <p:sp>
        <p:nvSpPr>
          <p:cNvPr id="17" name="Title 1"/>
          <p:cNvSpPr txBox="1">
            <a:spLocks/>
          </p:cNvSpPr>
          <p:nvPr/>
        </p:nvSpPr>
        <p:spPr>
          <a:xfrm>
            <a:off x="692951" y="408214"/>
            <a:ext cx="7693167" cy="5625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Georgia" panose="02040502050405020303" pitchFamily="18" charset="0"/>
              </a:rPr>
              <a:t>The Harris Center at a Glance</a:t>
            </a:r>
            <a:endParaRPr lang="en-US" sz="3200" dirty="0">
              <a:solidFill>
                <a:srgbClr val="C00000"/>
              </a:solidFill>
            </a:endParaRPr>
          </a:p>
        </p:txBody>
      </p:sp>
      <p:sp>
        <p:nvSpPr>
          <p:cNvPr id="2" name="Slide Number Placeholder 1"/>
          <p:cNvSpPr>
            <a:spLocks noGrp="1"/>
          </p:cNvSpPr>
          <p:nvPr>
            <p:ph type="sldNum" sz="quarter" idx="12"/>
          </p:nvPr>
        </p:nvSpPr>
        <p:spPr/>
        <p:txBody>
          <a:bodyPr/>
          <a:lstStyle/>
          <a:p>
            <a:fld id="{ED2845CD-33FF-4C55-95A2-BB45CB2DAADA}" type="slidenum">
              <a:rPr lang="en-US" smtClean="0"/>
              <a:t>3</a:t>
            </a:fld>
            <a:endParaRPr lang="en-US" dirty="0"/>
          </a:p>
        </p:txBody>
      </p:sp>
      <p:sp>
        <p:nvSpPr>
          <p:cNvPr id="11" name="Content Placeholder 2"/>
          <p:cNvSpPr txBox="1">
            <a:spLocks/>
          </p:cNvSpPr>
          <p:nvPr/>
        </p:nvSpPr>
        <p:spPr>
          <a:xfrm>
            <a:off x="5807413" y="1648177"/>
            <a:ext cx="5312344" cy="4396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600" dirty="0"/>
          </a:p>
        </p:txBody>
      </p:sp>
      <p:grpSp>
        <p:nvGrpSpPr>
          <p:cNvPr id="10" name="Group 9"/>
          <p:cNvGrpSpPr/>
          <p:nvPr/>
        </p:nvGrpSpPr>
        <p:grpSpPr>
          <a:xfrm>
            <a:off x="789523" y="4002057"/>
            <a:ext cx="5070679" cy="2325948"/>
            <a:chOff x="6962514" y="4057305"/>
            <a:chExt cx="5070679" cy="2325948"/>
          </a:xfrm>
        </p:grpSpPr>
        <p:sp>
          <p:nvSpPr>
            <p:cNvPr id="5" name="TextBox 4"/>
            <p:cNvSpPr txBox="1"/>
            <p:nvPr/>
          </p:nvSpPr>
          <p:spPr>
            <a:xfrm>
              <a:off x="7567155" y="4074929"/>
              <a:ext cx="4466038" cy="2308324"/>
            </a:xfrm>
            <a:prstGeom prst="rect">
              <a:avLst/>
            </a:prstGeom>
            <a:noFill/>
          </p:spPr>
          <p:txBody>
            <a:bodyPr wrap="square" rtlCol="0">
              <a:spAutoFit/>
            </a:bodyPr>
            <a:lstStyle/>
            <a:p>
              <a:r>
                <a:rPr lang="en-US" sz="1600" dirty="0" smtClean="0">
                  <a:solidFill>
                    <a:schemeClr val="tx2"/>
                  </a:solidFill>
                </a:rPr>
                <a:t>P.E.E.R.S. House</a:t>
              </a:r>
            </a:p>
            <a:p>
              <a:endParaRPr lang="en-US" sz="1600" dirty="0" smtClean="0">
                <a:solidFill>
                  <a:schemeClr val="tx2"/>
                </a:solidFill>
              </a:endParaRPr>
            </a:p>
            <a:p>
              <a:r>
                <a:rPr lang="en-US" sz="1600" dirty="0" smtClean="0">
                  <a:solidFill>
                    <a:schemeClr val="tx2"/>
                  </a:solidFill>
                </a:rPr>
                <a:t>Law Enforcement Collaborations</a:t>
              </a:r>
            </a:p>
            <a:p>
              <a:endParaRPr lang="en-US" sz="1600" dirty="0" smtClean="0">
                <a:solidFill>
                  <a:schemeClr val="tx2"/>
                </a:solidFill>
              </a:endParaRPr>
            </a:p>
            <a:p>
              <a:r>
                <a:rPr lang="en-US" sz="1600" dirty="0" smtClean="0">
                  <a:solidFill>
                    <a:schemeClr val="tx2"/>
                  </a:solidFill>
                </a:rPr>
                <a:t>Early Childhood Intervention</a:t>
              </a:r>
            </a:p>
            <a:p>
              <a:endParaRPr lang="en-US" sz="1600" dirty="0" smtClean="0">
                <a:solidFill>
                  <a:schemeClr val="tx2"/>
                </a:solidFill>
              </a:endParaRPr>
            </a:p>
            <a:p>
              <a:r>
                <a:rPr lang="en-US" sz="1600" dirty="0" smtClean="0">
                  <a:solidFill>
                    <a:schemeClr val="tx2"/>
                  </a:solidFill>
                </a:rPr>
                <a:t>Day Habilitation for Persons with IDD</a:t>
              </a:r>
            </a:p>
            <a:p>
              <a:endParaRPr lang="en-US" sz="1600" dirty="0" smtClean="0">
                <a:solidFill>
                  <a:schemeClr val="tx2"/>
                </a:solidFill>
              </a:endParaRPr>
            </a:p>
            <a:p>
              <a:r>
                <a:rPr lang="en-US" sz="1600" dirty="0" smtClean="0">
                  <a:solidFill>
                    <a:schemeClr val="tx2"/>
                  </a:solidFill>
                </a:rPr>
                <a:t>Crisis Call Diversion</a:t>
              </a:r>
              <a:endParaRPr lang="en-US" dirty="0"/>
            </a:p>
          </p:txBody>
        </p:sp>
        <p:grpSp>
          <p:nvGrpSpPr>
            <p:cNvPr id="34" name="Group 33"/>
            <p:cNvGrpSpPr/>
            <p:nvPr/>
          </p:nvGrpSpPr>
          <p:grpSpPr>
            <a:xfrm>
              <a:off x="7037665" y="5963055"/>
              <a:ext cx="371654" cy="349883"/>
              <a:chOff x="8583613" y="1965325"/>
              <a:chExt cx="296863" cy="279401"/>
            </a:xfrm>
            <a:solidFill>
              <a:schemeClr val="accent2"/>
            </a:solidFill>
          </p:grpSpPr>
          <p:sp>
            <p:nvSpPr>
              <p:cNvPr id="35" name="Freeform 65"/>
              <p:cNvSpPr>
                <a:spLocks/>
              </p:cNvSpPr>
              <p:nvPr/>
            </p:nvSpPr>
            <p:spPr bwMode="auto">
              <a:xfrm>
                <a:off x="8583613" y="1965325"/>
                <a:ext cx="296863" cy="109538"/>
              </a:xfrm>
              <a:custGeom>
                <a:avLst/>
                <a:gdLst/>
                <a:ahLst/>
                <a:cxnLst>
                  <a:cxn ang="0">
                    <a:pos x="108" y="15"/>
                  </a:cxn>
                  <a:cxn ang="0">
                    <a:pos x="58" y="0"/>
                  </a:cxn>
                  <a:cxn ang="0">
                    <a:pos x="8" y="15"/>
                  </a:cxn>
                  <a:cxn ang="0">
                    <a:pos x="0" y="28"/>
                  </a:cxn>
                  <a:cxn ang="0">
                    <a:pos x="0" y="36"/>
                  </a:cxn>
                  <a:cxn ang="0">
                    <a:pos x="7" y="43"/>
                  </a:cxn>
                  <a:cxn ang="0">
                    <a:pos x="22" y="43"/>
                  </a:cxn>
                  <a:cxn ang="0">
                    <a:pos x="29" y="36"/>
                  </a:cxn>
                  <a:cxn ang="0">
                    <a:pos x="33" y="24"/>
                  </a:cxn>
                  <a:cxn ang="0">
                    <a:pos x="58" y="15"/>
                  </a:cxn>
                  <a:cxn ang="0">
                    <a:pos x="83" y="24"/>
                  </a:cxn>
                  <a:cxn ang="0">
                    <a:pos x="87" y="36"/>
                  </a:cxn>
                  <a:cxn ang="0">
                    <a:pos x="95" y="43"/>
                  </a:cxn>
                  <a:cxn ang="0">
                    <a:pos x="109" y="43"/>
                  </a:cxn>
                  <a:cxn ang="0">
                    <a:pos x="116" y="36"/>
                  </a:cxn>
                  <a:cxn ang="0">
                    <a:pos x="116" y="28"/>
                  </a:cxn>
                  <a:cxn ang="0">
                    <a:pos x="108" y="15"/>
                  </a:cxn>
                </a:cxnLst>
                <a:rect l="0" t="0" r="r" b="b"/>
                <a:pathLst>
                  <a:path w="116" h="43">
                    <a:moveTo>
                      <a:pt x="108" y="15"/>
                    </a:moveTo>
                    <a:cubicBezTo>
                      <a:pt x="99" y="7"/>
                      <a:pt x="87" y="0"/>
                      <a:pt x="58" y="0"/>
                    </a:cubicBezTo>
                    <a:cubicBezTo>
                      <a:pt x="29" y="0"/>
                      <a:pt x="17" y="7"/>
                      <a:pt x="8" y="15"/>
                    </a:cubicBezTo>
                    <a:cubicBezTo>
                      <a:pt x="3" y="19"/>
                      <a:pt x="0" y="22"/>
                      <a:pt x="0" y="28"/>
                    </a:cubicBezTo>
                    <a:cubicBezTo>
                      <a:pt x="0" y="36"/>
                      <a:pt x="0" y="36"/>
                      <a:pt x="0" y="36"/>
                    </a:cubicBezTo>
                    <a:cubicBezTo>
                      <a:pt x="0" y="40"/>
                      <a:pt x="3" y="43"/>
                      <a:pt x="7" y="43"/>
                    </a:cubicBezTo>
                    <a:cubicBezTo>
                      <a:pt x="22" y="43"/>
                      <a:pt x="22" y="43"/>
                      <a:pt x="22" y="43"/>
                    </a:cubicBezTo>
                    <a:cubicBezTo>
                      <a:pt x="26" y="43"/>
                      <a:pt x="29" y="40"/>
                      <a:pt x="29" y="36"/>
                    </a:cubicBezTo>
                    <a:cubicBezTo>
                      <a:pt x="29" y="32"/>
                      <a:pt x="30" y="29"/>
                      <a:pt x="33" y="24"/>
                    </a:cubicBezTo>
                    <a:cubicBezTo>
                      <a:pt x="37" y="20"/>
                      <a:pt x="44" y="14"/>
                      <a:pt x="58" y="15"/>
                    </a:cubicBezTo>
                    <a:cubicBezTo>
                      <a:pt x="73" y="14"/>
                      <a:pt x="80" y="20"/>
                      <a:pt x="83" y="24"/>
                    </a:cubicBezTo>
                    <a:cubicBezTo>
                      <a:pt x="87" y="29"/>
                      <a:pt x="87" y="32"/>
                      <a:pt x="87" y="36"/>
                    </a:cubicBezTo>
                    <a:cubicBezTo>
                      <a:pt x="87" y="40"/>
                      <a:pt x="91" y="43"/>
                      <a:pt x="95" y="43"/>
                    </a:cubicBezTo>
                    <a:cubicBezTo>
                      <a:pt x="109" y="43"/>
                      <a:pt x="109" y="43"/>
                      <a:pt x="109" y="43"/>
                    </a:cubicBezTo>
                    <a:cubicBezTo>
                      <a:pt x="113" y="43"/>
                      <a:pt x="116" y="40"/>
                      <a:pt x="116" y="36"/>
                    </a:cubicBezTo>
                    <a:cubicBezTo>
                      <a:pt x="116" y="28"/>
                      <a:pt x="116" y="28"/>
                      <a:pt x="116" y="28"/>
                    </a:cubicBezTo>
                    <a:cubicBezTo>
                      <a:pt x="116" y="22"/>
                      <a:pt x="113" y="19"/>
                      <a:pt x="108" y="15"/>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36" name="Oval 66"/>
              <p:cNvSpPr>
                <a:spLocks noChangeArrowheads="1"/>
              </p:cNvSpPr>
              <p:nvPr/>
            </p:nvSpPr>
            <p:spPr bwMode="auto">
              <a:xfrm>
                <a:off x="8696325" y="2132013"/>
                <a:ext cx="73025" cy="74613"/>
              </a:xfrm>
              <a:prstGeom prst="ellipse">
                <a:avLst/>
              </a:pr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37" name="Freeform 67"/>
              <p:cNvSpPr>
                <a:spLocks noEditPoints="1"/>
              </p:cNvSpPr>
              <p:nvPr/>
            </p:nvSpPr>
            <p:spPr bwMode="auto">
              <a:xfrm>
                <a:off x="8601075" y="2039938"/>
                <a:ext cx="260350" cy="204788"/>
              </a:xfrm>
              <a:custGeom>
                <a:avLst/>
                <a:gdLst/>
                <a:ahLst/>
                <a:cxnLst>
                  <a:cxn ang="0">
                    <a:pos x="76" y="14"/>
                  </a:cxn>
                  <a:cxn ang="0">
                    <a:pos x="73" y="14"/>
                  </a:cxn>
                  <a:cxn ang="0">
                    <a:pos x="73" y="5"/>
                  </a:cxn>
                  <a:cxn ang="0">
                    <a:pos x="66" y="0"/>
                  </a:cxn>
                  <a:cxn ang="0">
                    <a:pos x="58" y="5"/>
                  </a:cxn>
                  <a:cxn ang="0">
                    <a:pos x="58" y="14"/>
                  </a:cxn>
                  <a:cxn ang="0">
                    <a:pos x="44" y="14"/>
                  </a:cxn>
                  <a:cxn ang="0">
                    <a:pos x="44" y="5"/>
                  </a:cxn>
                  <a:cxn ang="0">
                    <a:pos x="37" y="0"/>
                  </a:cxn>
                  <a:cxn ang="0">
                    <a:pos x="29" y="5"/>
                  </a:cxn>
                  <a:cxn ang="0">
                    <a:pos x="29" y="14"/>
                  </a:cxn>
                  <a:cxn ang="0">
                    <a:pos x="26" y="14"/>
                  </a:cxn>
                  <a:cxn ang="0">
                    <a:pos x="20" y="18"/>
                  </a:cxn>
                  <a:cxn ang="0">
                    <a:pos x="0" y="58"/>
                  </a:cxn>
                  <a:cxn ang="0">
                    <a:pos x="0" y="72"/>
                  </a:cxn>
                  <a:cxn ang="0">
                    <a:pos x="8" y="80"/>
                  </a:cxn>
                  <a:cxn ang="0">
                    <a:pos x="95" y="80"/>
                  </a:cxn>
                  <a:cxn ang="0">
                    <a:pos x="102" y="72"/>
                  </a:cxn>
                  <a:cxn ang="0">
                    <a:pos x="102" y="59"/>
                  </a:cxn>
                  <a:cxn ang="0">
                    <a:pos x="82" y="17"/>
                  </a:cxn>
                  <a:cxn ang="0">
                    <a:pos x="76" y="14"/>
                  </a:cxn>
                  <a:cxn ang="0">
                    <a:pos x="51" y="72"/>
                  </a:cxn>
                  <a:cxn ang="0">
                    <a:pos x="29" y="51"/>
                  </a:cxn>
                  <a:cxn ang="0">
                    <a:pos x="51" y="29"/>
                  </a:cxn>
                  <a:cxn ang="0">
                    <a:pos x="73" y="51"/>
                  </a:cxn>
                  <a:cxn ang="0">
                    <a:pos x="51" y="72"/>
                  </a:cxn>
                </a:cxnLst>
                <a:rect l="0" t="0" r="r" b="b"/>
                <a:pathLst>
                  <a:path w="102" h="80">
                    <a:moveTo>
                      <a:pt x="76" y="14"/>
                    </a:moveTo>
                    <a:cubicBezTo>
                      <a:pt x="73" y="14"/>
                      <a:pt x="73" y="14"/>
                      <a:pt x="73" y="14"/>
                    </a:cubicBezTo>
                    <a:cubicBezTo>
                      <a:pt x="73" y="5"/>
                      <a:pt x="73" y="5"/>
                      <a:pt x="73" y="5"/>
                    </a:cubicBezTo>
                    <a:cubicBezTo>
                      <a:pt x="73" y="2"/>
                      <a:pt x="70" y="0"/>
                      <a:pt x="66" y="0"/>
                    </a:cubicBezTo>
                    <a:cubicBezTo>
                      <a:pt x="62" y="0"/>
                      <a:pt x="58" y="2"/>
                      <a:pt x="58" y="5"/>
                    </a:cubicBezTo>
                    <a:cubicBezTo>
                      <a:pt x="58" y="14"/>
                      <a:pt x="58" y="14"/>
                      <a:pt x="58" y="14"/>
                    </a:cubicBezTo>
                    <a:cubicBezTo>
                      <a:pt x="44" y="14"/>
                      <a:pt x="44" y="14"/>
                      <a:pt x="44" y="14"/>
                    </a:cubicBezTo>
                    <a:cubicBezTo>
                      <a:pt x="44" y="5"/>
                      <a:pt x="44" y="5"/>
                      <a:pt x="44" y="5"/>
                    </a:cubicBezTo>
                    <a:cubicBezTo>
                      <a:pt x="44" y="2"/>
                      <a:pt x="41" y="0"/>
                      <a:pt x="37" y="0"/>
                    </a:cubicBezTo>
                    <a:cubicBezTo>
                      <a:pt x="33" y="0"/>
                      <a:pt x="29" y="2"/>
                      <a:pt x="29" y="5"/>
                    </a:cubicBezTo>
                    <a:cubicBezTo>
                      <a:pt x="29" y="14"/>
                      <a:pt x="29" y="14"/>
                      <a:pt x="29" y="14"/>
                    </a:cubicBezTo>
                    <a:cubicBezTo>
                      <a:pt x="26" y="14"/>
                      <a:pt x="26" y="14"/>
                      <a:pt x="26" y="14"/>
                    </a:cubicBezTo>
                    <a:cubicBezTo>
                      <a:pt x="23" y="14"/>
                      <a:pt x="21" y="16"/>
                      <a:pt x="20" y="18"/>
                    </a:cubicBezTo>
                    <a:cubicBezTo>
                      <a:pt x="14" y="26"/>
                      <a:pt x="0" y="48"/>
                      <a:pt x="0" y="58"/>
                    </a:cubicBezTo>
                    <a:cubicBezTo>
                      <a:pt x="0" y="72"/>
                      <a:pt x="0" y="72"/>
                      <a:pt x="0" y="72"/>
                    </a:cubicBezTo>
                    <a:cubicBezTo>
                      <a:pt x="0" y="76"/>
                      <a:pt x="4" y="80"/>
                      <a:pt x="8" y="80"/>
                    </a:cubicBezTo>
                    <a:cubicBezTo>
                      <a:pt x="95" y="80"/>
                      <a:pt x="95" y="80"/>
                      <a:pt x="95" y="80"/>
                    </a:cubicBezTo>
                    <a:cubicBezTo>
                      <a:pt x="99" y="80"/>
                      <a:pt x="102" y="76"/>
                      <a:pt x="102" y="72"/>
                    </a:cubicBezTo>
                    <a:cubicBezTo>
                      <a:pt x="102" y="66"/>
                      <a:pt x="102" y="59"/>
                      <a:pt x="102" y="59"/>
                    </a:cubicBezTo>
                    <a:cubicBezTo>
                      <a:pt x="102" y="46"/>
                      <a:pt x="88" y="25"/>
                      <a:pt x="82" y="17"/>
                    </a:cubicBezTo>
                    <a:cubicBezTo>
                      <a:pt x="81" y="16"/>
                      <a:pt x="79" y="14"/>
                      <a:pt x="76" y="14"/>
                    </a:cubicBezTo>
                    <a:close/>
                    <a:moveTo>
                      <a:pt x="51" y="72"/>
                    </a:moveTo>
                    <a:cubicBezTo>
                      <a:pt x="39" y="72"/>
                      <a:pt x="29" y="63"/>
                      <a:pt x="29" y="51"/>
                    </a:cubicBezTo>
                    <a:cubicBezTo>
                      <a:pt x="29" y="39"/>
                      <a:pt x="39" y="29"/>
                      <a:pt x="51" y="29"/>
                    </a:cubicBezTo>
                    <a:cubicBezTo>
                      <a:pt x="63" y="29"/>
                      <a:pt x="73" y="39"/>
                      <a:pt x="73" y="51"/>
                    </a:cubicBezTo>
                    <a:cubicBezTo>
                      <a:pt x="73" y="63"/>
                      <a:pt x="63" y="72"/>
                      <a:pt x="51" y="72"/>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grpSp>
        <p:sp>
          <p:nvSpPr>
            <p:cNvPr id="40" name="Freeform 146"/>
            <p:cNvSpPr>
              <a:spLocks noEditPoints="1"/>
            </p:cNvSpPr>
            <p:nvPr/>
          </p:nvSpPr>
          <p:spPr bwMode="auto">
            <a:xfrm>
              <a:off x="7015720" y="4057305"/>
              <a:ext cx="393599" cy="431033"/>
            </a:xfrm>
            <a:custGeom>
              <a:avLst/>
              <a:gdLst>
                <a:gd name="T0" fmla="*/ 2147483646 w 64"/>
                <a:gd name="T1" fmla="*/ 2147483646 h 70"/>
                <a:gd name="T2" fmla="*/ 2147483646 w 64"/>
                <a:gd name="T3" fmla="*/ 2147483646 h 70"/>
                <a:gd name="T4" fmla="*/ 2147483646 w 64"/>
                <a:gd name="T5" fmla="*/ 2147483646 h 70"/>
                <a:gd name="T6" fmla="*/ 2147483646 w 64"/>
                <a:gd name="T7" fmla="*/ 2147483646 h 70"/>
                <a:gd name="T8" fmla="*/ 2147483646 w 64"/>
                <a:gd name="T9" fmla="*/ 2147483646 h 70"/>
                <a:gd name="T10" fmla="*/ 2147483646 w 64"/>
                <a:gd name="T11" fmla="*/ 2147483646 h 70"/>
                <a:gd name="T12" fmla="*/ 2147483646 w 64"/>
                <a:gd name="T13" fmla="*/ 2147483646 h 70"/>
                <a:gd name="T14" fmla="*/ 2147483646 w 64"/>
                <a:gd name="T15" fmla="*/ 2147483646 h 70"/>
                <a:gd name="T16" fmla="*/ 2147483646 w 64"/>
                <a:gd name="T17" fmla="*/ 2147483646 h 70"/>
                <a:gd name="T18" fmla="*/ 2147483646 w 64"/>
                <a:gd name="T19" fmla="*/ 2147483646 h 70"/>
                <a:gd name="T20" fmla="*/ 2147483646 w 64"/>
                <a:gd name="T21" fmla="*/ 0 h 70"/>
                <a:gd name="T22" fmla="*/ 2147483646 w 64"/>
                <a:gd name="T23" fmla="*/ 0 h 70"/>
                <a:gd name="T24" fmla="*/ 2147483646 w 64"/>
                <a:gd name="T25" fmla="*/ 2147483646 h 70"/>
                <a:gd name="T26" fmla="*/ 2147483646 w 64"/>
                <a:gd name="T27" fmla="*/ 2147483646 h 70"/>
                <a:gd name="T28" fmla="*/ 2147483646 w 64"/>
                <a:gd name="T29" fmla="*/ 2147483646 h 70"/>
                <a:gd name="T30" fmla="*/ 2147483646 w 64"/>
                <a:gd name="T31" fmla="*/ 2147483646 h 70"/>
                <a:gd name="T32" fmla="*/ 2147483646 w 64"/>
                <a:gd name="T33" fmla="*/ 2147483646 h 70"/>
                <a:gd name="T34" fmla="*/ 2147483646 w 64"/>
                <a:gd name="T35" fmla="*/ 2147483646 h 70"/>
                <a:gd name="T36" fmla="*/ 2147483646 w 64"/>
                <a:gd name="T37" fmla="*/ 2147483646 h 70"/>
                <a:gd name="T38" fmla="*/ 2147483646 w 64"/>
                <a:gd name="T39" fmla="*/ 2147483646 h 70"/>
                <a:gd name="T40" fmla="*/ 2147483646 w 64"/>
                <a:gd name="T41" fmla="*/ 2147483646 h 70"/>
                <a:gd name="T42" fmla="*/ 2147483646 w 64"/>
                <a:gd name="T43" fmla="*/ 2147483646 h 70"/>
                <a:gd name="T44" fmla="*/ 2147483646 w 64"/>
                <a:gd name="T45" fmla="*/ 2147483646 h 70"/>
                <a:gd name="T46" fmla="*/ 2147483646 w 64"/>
                <a:gd name="T47" fmla="*/ 2147483646 h 70"/>
                <a:gd name="T48" fmla="*/ 2147483646 w 64"/>
                <a:gd name="T49" fmla="*/ 2147483646 h 70"/>
                <a:gd name="T50" fmla="*/ 2147483646 w 64"/>
                <a:gd name="T51" fmla="*/ 2147483646 h 70"/>
                <a:gd name="T52" fmla="*/ 2147483646 w 64"/>
                <a:gd name="T53" fmla="*/ 2147483646 h 70"/>
                <a:gd name="T54" fmla="*/ 2147483646 w 64"/>
                <a:gd name="T55" fmla="*/ 2147483646 h 70"/>
                <a:gd name="T56" fmla="*/ 2147483646 w 64"/>
                <a:gd name="T57" fmla="*/ 2147483646 h 70"/>
                <a:gd name="T58" fmla="*/ 2147483646 w 64"/>
                <a:gd name="T59" fmla="*/ 2147483646 h 70"/>
                <a:gd name="T60" fmla="*/ 2147483646 w 64"/>
                <a:gd name="T61" fmla="*/ 2147483646 h 70"/>
                <a:gd name="T62" fmla="*/ 2147483646 w 64"/>
                <a:gd name="T63" fmla="*/ 2147483646 h 70"/>
                <a:gd name="T64" fmla="*/ 2147483646 w 64"/>
                <a:gd name="T65" fmla="*/ 2147483646 h 70"/>
                <a:gd name="T66" fmla="*/ 2147483646 w 64"/>
                <a:gd name="T67" fmla="*/ 2147483646 h 70"/>
                <a:gd name="T68" fmla="*/ 2147483646 w 64"/>
                <a:gd name="T69" fmla="*/ 2147483646 h 70"/>
                <a:gd name="T70" fmla="*/ 2147483646 w 64"/>
                <a:gd name="T71" fmla="*/ 2147483646 h 70"/>
                <a:gd name="T72" fmla="*/ 2147483646 w 64"/>
                <a:gd name="T73" fmla="*/ 2147483646 h 70"/>
                <a:gd name="T74" fmla="*/ 2147483646 w 64"/>
                <a:gd name="T75" fmla="*/ 2147483646 h 70"/>
                <a:gd name="T76" fmla="*/ 2147483646 w 64"/>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70">
                  <a:moveTo>
                    <a:pt x="49" y="42"/>
                  </a:moveTo>
                  <a:cubicBezTo>
                    <a:pt x="56" y="66"/>
                    <a:pt x="32" y="70"/>
                    <a:pt x="33" y="58"/>
                  </a:cubicBezTo>
                  <a:cubicBezTo>
                    <a:pt x="33" y="58"/>
                    <a:pt x="33" y="51"/>
                    <a:pt x="33" y="46"/>
                  </a:cubicBezTo>
                  <a:cubicBezTo>
                    <a:pt x="32" y="46"/>
                    <a:pt x="32" y="46"/>
                    <a:pt x="31" y="45"/>
                  </a:cubicBezTo>
                  <a:cubicBezTo>
                    <a:pt x="31" y="51"/>
                    <a:pt x="31" y="58"/>
                    <a:pt x="31" y="58"/>
                  </a:cubicBezTo>
                  <a:cubicBezTo>
                    <a:pt x="31" y="70"/>
                    <a:pt x="7" y="66"/>
                    <a:pt x="14" y="42"/>
                  </a:cubicBezTo>
                  <a:cubicBezTo>
                    <a:pt x="7" y="39"/>
                    <a:pt x="3" y="36"/>
                    <a:pt x="1" y="33"/>
                  </a:cubicBezTo>
                  <a:cubicBezTo>
                    <a:pt x="0" y="31"/>
                    <a:pt x="1" y="29"/>
                    <a:pt x="3" y="31"/>
                  </a:cubicBezTo>
                  <a:cubicBezTo>
                    <a:pt x="3" y="31"/>
                    <a:pt x="3" y="31"/>
                    <a:pt x="4" y="31"/>
                  </a:cubicBezTo>
                  <a:cubicBezTo>
                    <a:pt x="4" y="7"/>
                    <a:pt x="4" y="7"/>
                    <a:pt x="4" y="7"/>
                  </a:cubicBezTo>
                  <a:cubicBezTo>
                    <a:pt x="4" y="3"/>
                    <a:pt x="6" y="0"/>
                    <a:pt x="9" y="0"/>
                  </a:cubicBezTo>
                  <a:cubicBezTo>
                    <a:pt x="54" y="0"/>
                    <a:pt x="54" y="0"/>
                    <a:pt x="54" y="0"/>
                  </a:cubicBezTo>
                  <a:cubicBezTo>
                    <a:pt x="57" y="0"/>
                    <a:pt x="60" y="3"/>
                    <a:pt x="60" y="7"/>
                  </a:cubicBezTo>
                  <a:cubicBezTo>
                    <a:pt x="60" y="31"/>
                    <a:pt x="60" y="31"/>
                    <a:pt x="60" y="31"/>
                  </a:cubicBezTo>
                  <a:cubicBezTo>
                    <a:pt x="60" y="31"/>
                    <a:pt x="60" y="31"/>
                    <a:pt x="61" y="31"/>
                  </a:cubicBezTo>
                  <a:cubicBezTo>
                    <a:pt x="63" y="29"/>
                    <a:pt x="64" y="31"/>
                    <a:pt x="63" y="33"/>
                  </a:cubicBezTo>
                  <a:cubicBezTo>
                    <a:pt x="60" y="36"/>
                    <a:pt x="56" y="39"/>
                    <a:pt x="49" y="42"/>
                  </a:cubicBezTo>
                  <a:close/>
                  <a:moveTo>
                    <a:pt x="57" y="9"/>
                  </a:moveTo>
                  <a:cubicBezTo>
                    <a:pt x="57" y="5"/>
                    <a:pt x="56" y="4"/>
                    <a:pt x="52" y="4"/>
                  </a:cubicBezTo>
                  <a:cubicBezTo>
                    <a:pt x="12" y="4"/>
                    <a:pt x="12" y="4"/>
                    <a:pt x="12" y="4"/>
                  </a:cubicBezTo>
                  <a:cubicBezTo>
                    <a:pt x="8" y="4"/>
                    <a:pt x="7" y="5"/>
                    <a:pt x="7" y="9"/>
                  </a:cubicBezTo>
                  <a:cubicBezTo>
                    <a:pt x="7" y="33"/>
                    <a:pt x="7" y="33"/>
                    <a:pt x="7" y="33"/>
                  </a:cubicBezTo>
                  <a:cubicBezTo>
                    <a:pt x="15" y="38"/>
                    <a:pt x="23" y="37"/>
                    <a:pt x="27" y="37"/>
                  </a:cubicBezTo>
                  <a:cubicBezTo>
                    <a:pt x="28" y="37"/>
                    <a:pt x="29" y="37"/>
                    <a:pt x="30" y="38"/>
                  </a:cubicBezTo>
                  <a:cubicBezTo>
                    <a:pt x="30" y="38"/>
                    <a:pt x="30" y="38"/>
                    <a:pt x="30" y="38"/>
                  </a:cubicBezTo>
                  <a:cubicBezTo>
                    <a:pt x="31" y="39"/>
                    <a:pt x="32" y="39"/>
                    <a:pt x="33" y="40"/>
                  </a:cubicBezTo>
                  <a:cubicBezTo>
                    <a:pt x="33" y="38"/>
                    <a:pt x="34" y="37"/>
                    <a:pt x="37" y="37"/>
                  </a:cubicBezTo>
                  <a:cubicBezTo>
                    <a:pt x="41" y="37"/>
                    <a:pt x="48" y="38"/>
                    <a:pt x="57" y="33"/>
                  </a:cubicBezTo>
                  <a:lnTo>
                    <a:pt x="57" y="9"/>
                  </a:lnTo>
                  <a:close/>
                  <a:moveTo>
                    <a:pt x="23" y="34"/>
                  </a:moveTo>
                  <a:cubicBezTo>
                    <a:pt x="19" y="34"/>
                    <a:pt x="16" y="31"/>
                    <a:pt x="16" y="27"/>
                  </a:cubicBezTo>
                  <a:cubicBezTo>
                    <a:pt x="16" y="23"/>
                    <a:pt x="19" y="20"/>
                    <a:pt x="23" y="20"/>
                  </a:cubicBezTo>
                  <a:cubicBezTo>
                    <a:pt x="27" y="20"/>
                    <a:pt x="31" y="23"/>
                    <a:pt x="31" y="27"/>
                  </a:cubicBezTo>
                  <a:cubicBezTo>
                    <a:pt x="31" y="31"/>
                    <a:pt x="27" y="34"/>
                    <a:pt x="23" y="34"/>
                  </a:cubicBezTo>
                  <a:close/>
                  <a:moveTo>
                    <a:pt x="41" y="34"/>
                  </a:moveTo>
                  <a:cubicBezTo>
                    <a:pt x="37" y="34"/>
                    <a:pt x="33" y="31"/>
                    <a:pt x="33" y="27"/>
                  </a:cubicBezTo>
                  <a:cubicBezTo>
                    <a:pt x="33" y="23"/>
                    <a:pt x="37" y="20"/>
                    <a:pt x="41" y="20"/>
                  </a:cubicBezTo>
                  <a:cubicBezTo>
                    <a:pt x="45" y="20"/>
                    <a:pt x="49" y="23"/>
                    <a:pt x="49" y="27"/>
                  </a:cubicBezTo>
                  <a:cubicBezTo>
                    <a:pt x="49" y="31"/>
                    <a:pt x="45" y="34"/>
                    <a:pt x="41" y="34"/>
                  </a:cubicBezTo>
                  <a:close/>
                </a:path>
              </a:pathLst>
            </a:custGeom>
            <a:solidFill>
              <a:schemeClr val="accent2"/>
            </a:solidFill>
            <a:ln>
              <a:noFill/>
            </a:ln>
          </p:spPr>
          <p:txBody>
            <a:bodyPr lIns="243797" tIns="121899" rIns="243797" bIns="121899"/>
            <a:lstStyle/>
            <a:p>
              <a:endParaRPr lang="en-US" dirty="0"/>
            </a:p>
          </p:txBody>
        </p:sp>
        <p:grpSp>
          <p:nvGrpSpPr>
            <p:cNvPr id="42" name="Group 41"/>
            <p:cNvGrpSpPr/>
            <p:nvPr/>
          </p:nvGrpSpPr>
          <p:grpSpPr>
            <a:xfrm>
              <a:off x="6962514" y="5453352"/>
              <a:ext cx="446805" cy="446921"/>
              <a:chOff x="6184901" y="3013075"/>
              <a:chExt cx="292100" cy="292100"/>
            </a:xfrm>
            <a:solidFill>
              <a:schemeClr val="accent2"/>
            </a:solidFill>
          </p:grpSpPr>
          <p:sp>
            <p:nvSpPr>
              <p:cNvPr id="43" name="Freeform 119"/>
              <p:cNvSpPr>
                <a:spLocks/>
              </p:cNvSpPr>
              <p:nvPr/>
            </p:nvSpPr>
            <p:spPr bwMode="auto">
              <a:xfrm>
                <a:off x="6229351" y="3046413"/>
                <a:ext cx="33338" cy="31750"/>
              </a:xfrm>
              <a:custGeom>
                <a:avLst/>
                <a:gdLst/>
                <a:ahLst/>
                <a:cxnLst>
                  <a:cxn ang="0">
                    <a:pos x="7" y="12"/>
                  </a:cxn>
                  <a:cxn ang="0">
                    <a:pos x="12" y="12"/>
                  </a:cxn>
                  <a:cxn ang="0">
                    <a:pos x="12" y="7"/>
                  </a:cxn>
                  <a:cxn ang="0">
                    <a:pos x="7" y="2"/>
                  </a:cxn>
                  <a:cxn ang="0">
                    <a:pos x="1" y="2"/>
                  </a:cxn>
                  <a:cxn ang="0">
                    <a:pos x="1" y="7"/>
                  </a:cxn>
                  <a:cxn ang="0">
                    <a:pos x="7" y="12"/>
                  </a:cxn>
                </a:cxnLst>
                <a:rect l="0" t="0" r="r" b="b"/>
                <a:pathLst>
                  <a:path w="13" h="13">
                    <a:moveTo>
                      <a:pt x="7" y="12"/>
                    </a:moveTo>
                    <a:cubicBezTo>
                      <a:pt x="8" y="13"/>
                      <a:pt x="10" y="13"/>
                      <a:pt x="12" y="12"/>
                    </a:cubicBezTo>
                    <a:cubicBezTo>
                      <a:pt x="13" y="11"/>
                      <a:pt x="13" y="8"/>
                      <a:pt x="12" y="7"/>
                    </a:cubicBezTo>
                    <a:cubicBezTo>
                      <a:pt x="7" y="2"/>
                      <a:pt x="7" y="2"/>
                      <a:pt x="7" y="2"/>
                    </a:cubicBezTo>
                    <a:cubicBezTo>
                      <a:pt x="5" y="0"/>
                      <a:pt x="3" y="0"/>
                      <a:pt x="1" y="2"/>
                    </a:cubicBezTo>
                    <a:cubicBezTo>
                      <a:pt x="0" y="3"/>
                      <a:pt x="0" y="5"/>
                      <a:pt x="1" y="7"/>
                    </a:cubicBezTo>
                    <a:lnTo>
                      <a:pt x="7" y="12"/>
                    </a:ln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44" name="Freeform 120"/>
              <p:cNvSpPr>
                <a:spLocks/>
              </p:cNvSpPr>
              <p:nvPr/>
            </p:nvSpPr>
            <p:spPr bwMode="auto">
              <a:xfrm>
                <a:off x="6184901" y="3141663"/>
                <a:ext cx="34925" cy="17463"/>
              </a:xfrm>
              <a:custGeom>
                <a:avLst/>
                <a:gdLst/>
                <a:ahLst/>
                <a:cxnLst>
                  <a:cxn ang="0">
                    <a:pos x="14" y="4"/>
                  </a:cxn>
                  <a:cxn ang="0">
                    <a:pos x="11" y="0"/>
                  </a:cxn>
                  <a:cxn ang="0">
                    <a:pos x="3" y="0"/>
                  </a:cxn>
                  <a:cxn ang="0">
                    <a:pos x="0" y="4"/>
                  </a:cxn>
                  <a:cxn ang="0">
                    <a:pos x="3" y="7"/>
                  </a:cxn>
                  <a:cxn ang="0">
                    <a:pos x="11" y="7"/>
                  </a:cxn>
                  <a:cxn ang="0">
                    <a:pos x="14" y="4"/>
                  </a:cxn>
                </a:cxnLst>
                <a:rect l="0" t="0" r="r" b="b"/>
                <a:pathLst>
                  <a:path w="14" h="7">
                    <a:moveTo>
                      <a:pt x="14" y="4"/>
                    </a:moveTo>
                    <a:cubicBezTo>
                      <a:pt x="14" y="2"/>
                      <a:pt x="13" y="0"/>
                      <a:pt x="11" y="0"/>
                    </a:cubicBezTo>
                    <a:cubicBezTo>
                      <a:pt x="3" y="0"/>
                      <a:pt x="3" y="0"/>
                      <a:pt x="3" y="0"/>
                    </a:cubicBezTo>
                    <a:cubicBezTo>
                      <a:pt x="1" y="0"/>
                      <a:pt x="0" y="2"/>
                      <a:pt x="0" y="4"/>
                    </a:cubicBezTo>
                    <a:cubicBezTo>
                      <a:pt x="0" y="6"/>
                      <a:pt x="1" y="7"/>
                      <a:pt x="3" y="7"/>
                    </a:cubicBezTo>
                    <a:cubicBezTo>
                      <a:pt x="11" y="7"/>
                      <a:pt x="11" y="7"/>
                      <a:pt x="11" y="7"/>
                    </a:cubicBezTo>
                    <a:cubicBezTo>
                      <a:pt x="13" y="7"/>
                      <a:pt x="14" y="6"/>
                      <a:pt x="14" y="4"/>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45" name="Freeform 121"/>
              <p:cNvSpPr>
                <a:spLocks/>
              </p:cNvSpPr>
              <p:nvPr/>
            </p:nvSpPr>
            <p:spPr bwMode="auto">
              <a:xfrm>
                <a:off x="6216651" y="3227388"/>
                <a:ext cx="33338" cy="33338"/>
              </a:xfrm>
              <a:custGeom>
                <a:avLst/>
                <a:gdLst/>
                <a:ahLst/>
                <a:cxnLst>
                  <a:cxn ang="0">
                    <a:pos x="6" y="2"/>
                  </a:cxn>
                  <a:cxn ang="0">
                    <a:pos x="1" y="7"/>
                  </a:cxn>
                  <a:cxn ang="0">
                    <a:pos x="1" y="12"/>
                  </a:cxn>
                  <a:cxn ang="0">
                    <a:pos x="6" y="12"/>
                  </a:cxn>
                  <a:cxn ang="0">
                    <a:pos x="12" y="7"/>
                  </a:cxn>
                  <a:cxn ang="0">
                    <a:pos x="12" y="2"/>
                  </a:cxn>
                  <a:cxn ang="0">
                    <a:pos x="6" y="2"/>
                  </a:cxn>
                </a:cxnLst>
                <a:rect l="0" t="0" r="r" b="b"/>
                <a:pathLst>
                  <a:path w="13" h="13">
                    <a:moveTo>
                      <a:pt x="6" y="2"/>
                    </a:moveTo>
                    <a:cubicBezTo>
                      <a:pt x="1" y="7"/>
                      <a:pt x="1" y="7"/>
                      <a:pt x="1" y="7"/>
                    </a:cubicBezTo>
                    <a:cubicBezTo>
                      <a:pt x="0" y="8"/>
                      <a:pt x="0" y="10"/>
                      <a:pt x="1" y="12"/>
                    </a:cubicBezTo>
                    <a:cubicBezTo>
                      <a:pt x="3" y="13"/>
                      <a:pt x="5" y="13"/>
                      <a:pt x="6" y="12"/>
                    </a:cubicBezTo>
                    <a:cubicBezTo>
                      <a:pt x="12" y="7"/>
                      <a:pt x="12" y="7"/>
                      <a:pt x="12" y="7"/>
                    </a:cubicBezTo>
                    <a:cubicBezTo>
                      <a:pt x="13" y="5"/>
                      <a:pt x="13" y="3"/>
                      <a:pt x="12" y="2"/>
                    </a:cubicBezTo>
                    <a:cubicBezTo>
                      <a:pt x="10" y="0"/>
                      <a:pt x="8" y="0"/>
                      <a:pt x="6" y="2"/>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46" name="Freeform 122"/>
              <p:cNvSpPr>
                <a:spLocks/>
              </p:cNvSpPr>
              <p:nvPr/>
            </p:nvSpPr>
            <p:spPr bwMode="auto">
              <a:xfrm>
                <a:off x="6313488" y="3270250"/>
                <a:ext cx="17463" cy="34925"/>
              </a:xfrm>
              <a:custGeom>
                <a:avLst/>
                <a:gdLst/>
                <a:ahLst/>
                <a:cxnLst>
                  <a:cxn ang="0">
                    <a:pos x="3" y="0"/>
                  </a:cxn>
                  <a:cxn ang="0">
                    <a:pos x="0" y="4"/>
                  </a:cxn>
                  <a:cxn ang="0">
                    <a:pos x="0" y="11"/>
                  </a:cxn>
                  <a:cxn ang="0">
                    <a:pos x="3" y="14"/>
                  </a:cxn>
                  <a:cxn ang="0">
                    <a:pos x="7" y="11"/>
                  </a:cxn>
                  <a:cxn ang="0">
                    <a:pos x="7" y="4"/>
                  </a:cxn>
                  <a:cxn ang="0">
                    <a:pos x="3" y="0"/>
                  </a:cxn>
                </a:cxnLst>
                <a:rect l="0" t="0" r="r" b="b"/>
                <a:pathLst>
                  <a:path w="7" h="14">
                    <a:moveTo>
                      <a:pt x="3" y="0"/>
                    </a:moveTo>
                    <a:cubicBezTo>
                      <a:pt x="1" y="0"/>
                      <a:pt x="0" y="2"/>
                      <a:pt x="0" y="4"/>
                    </a:cubicBezTo>
                    <a:cubicBezTo>
                      <a:pt x="0" y="11"/>
                      <a:pt x="0" y="11"/>
                      <a:pt x="0" y="11"/>
                    </a:cubicBezTo>
                    <a:cubicBezTo>
                      <a:pt x="0" y="13"/>
                      <a:pt x="1" y="14"/>
                      <a:pt x="3" y="14"/>
                    </a:cubicBezTo>
                    <a:cubicBezTo>
                      <a:pt x="5" y="14"/>
                      <a:pt x="7" y="13"/>
                      <a:pt x="7" y="11"/>
                    </a:cubicBezTo>
                    <a:cubicBezTo>
                      <a:pt x="7" y="4"/>
                      <a:pt x="7" y="4"/>
                      <a:pt x="7" y="4"/>
                    </a:cubicBezTo>
                    <a:cubicBezTo>
                      <a:pt x="7" y="2"/>
                      <a:pt x="5" y="0"/>
                      <a:pt x="3" y="0"/>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47" name="Freeform 123"/>
              <p:cNvSpPr>
                <a:spLocks/>
              </p:cNvSpPr>
              <p:nvPr/>
            </p:nvSpPr>
            <p:spPr bwMode="auto">
              <a:xfrm>
                <a:off x="6330951" y="3013075"/>
                <a:ext cx="17463" cy="38100"/>
              </a:xfrm>
              <a:custGeom>
                <a:avLst/>
                <a:gdLst/>
                <a:ahLst/>
                <a:cxnLst>
                  <a:cxn ang="0">
                    <a:pos x="4" y="15"/>
                  </a:cxn>
                  <a:cxn ang="0">
                    <a:pos x="7" y="11"/>
                  </a:cxn>
                  <a:cxn ang="0">
                    <a:pos x="7" y="4"/>
                  </a:cxn>
                  <a:cxn ang="0">
                    <a:pos x="4" y="0"/>
                  </a:cxn>
                  <a:cxn ang="0">
                    <a:pos x="0" y="4"/>
                  </a:cxn>
                  <a:cxn ang="0">
                    <a:pos x="0" y="11"/>
                  </a:cxn>
                  <a:cxn ang="0">
                    <a:pos x="4" y="15"/>
                  </a:cxn>
                </a:cxnLst>
                <a:rect l="0" t="0" r="r" b="b"/>
                <a:pathLst>
                  <a:path w="7" h="15">
                    <a:moveTo>
                      <a:pt x="4" y="15"/>
                    </a:moveTo>
                    <a:cubicBezTo>
                      <a:pt x="6" y="15"/>
                      <a:pt x="7" y="13"/>
                      <a:pt x="7" y="11"/>
                    </a:cubicBezTo>
                    <a:cubicBezTo>
                      <a:pt x="7" y="4"/>
                      <a:pt x="7" y="4"/>
                      <a:pt x="7" y="4"/>
                    </a:cubicBezTo>
                    <a:cubicBezTo>
                      <a:pt x="7" y="2"/>
                      <a:pt x="6" y="0"/>
                      <a:pt x="4" y="0"/>
                    </a:cubicBezTo>
                    <a:cubicBezTo>
                      <a:pt x="2" y="0"/>
                      <a:pt x="0" y="2"/>
                      <a:pt x="0" y="4"/>
                    </a:cubicBezTo>
                    <a:cubicBezTo>
                      <a:pt x="0" y="11"/>
                      <a:pt x="0" y="11"/>
                      <a:pt x="0" y="11"/>
                    </a:cubicBezTo>
                    <a:cubicBezTo>
                      <a:pt x="0" y="13"/>
                      <a:pt x="2" y="15"/>
                      <a:pt x="4" y="15"/>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48" name="Freeform 124"/>
              <p:cNvSpPr>
                <a:spLocks/>
              </p:cNvSpPr>
              <p:nvPr/>
            </p:nvSpPr>
            <p:spPr bwMode="auto">
              <a:xfrm>
                <a:off x="6399213" y="3240088"/>
                <a:ext cx="31750" cy="33338"/>
              </a:xfrm>
              <a:custGeom>
                <a:avLst/>
                <a:gdLst/>
                <a:ahLst/>
                <a:cxnLst>
                  <a:cxn ang="0">
                    <a:pos x="6" y="2"/>
                  </a:cxn>
                  <a:cxn ang="0">
                    <a:pos x="1" y="2"/>
                  </a:cxn>
                  <a:cxn ang="0">
                    <a:pos x="1" y="7"/>
                  </a:cxn>
                  <a:cxn ang="0">
                    <a:pos x="6" y="12"/>
                  </a:cxn>
                  <a:cxn ang="0">
                    <a:pos x="11" y="12"/>
                  </a:cxn>
                  <a:cxn ang="0">
                    <a:pos x="11" y="7"/>
                  </a:cxn>
                  <a:cxn ang="0">
                    <a:pos x="6" y="2"/>
                  </a:cxn>
                </a:cxnLst>
                <a:rect l="0" t="0" r="r" b="b"/>
                <a:pathLst>
                  <a:path w="13" h="13">
                    <a:moveTo>
                      <a:pt x="6" y="2"/>
                    </a:moveTo>
                    <a:cubicBezTo>
                      <a:pt x="5" y="0"/>
                      <a:pt x="3" y="0"/>
                      <a:pt x="1" y="2"/>
                    </a:cubicBezTo>
                    <a:cubicBezTo>
                      <a:pt x="0" y="3"/>
                      <a:pt x="0" y="5"/>
                      <a:pt x="1" y="7"/>
                    </a:cubicBezTo>
                    <a:cubicBezTo>
                      <a:pt x="6" y="12"/>
                      <a:pt x="6" y="12"/>
                      <a:pt x="6" y="12"/>
                    </a:cubicBezTo>
                    <a:cubicBezTo>
                      <a:pt x="8" y="13"/>
                      <a:pt x="10" y="13"/>
                      <a:pt x="11" y="12"/>
                    </a:cubicBezTo>
                    <a:cubicBezTo>
                      <a:pt x="13" y="11"/>
                      <a:pt x="13" y="8"/>
                      <a:pt x="11" y="7"/>
                    </a:cubicBezTo>
                    <a:lnTo>
                      <a:pt x="6" y="2"/>
                    </a:ln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49" name="Freeform 125"/>
              <p:cNvSpPr>
                <a:spLocks/>
              </p:cNvSpPr>
              <p:nvPr/>
            </p:nvSpPr>
            <p:spPr bwMode="auto">
              <a:xfrm>
                <a:off x="6438901" y="3159125"/>
                <a:ext cx="38100" cy="20638"/>
              </a:xfrm>
              <a:custGeom>
                <a:avLst/>
                <a:gdLst/>
                <a:ahLst/>
                <a:cxnLst>
                  <a:cxn ang="0">
                    <a:pos x="11" y="0"/>
                  </a:cxn>
                  <a:cxn ang="0">
                    <a:pos x="4" y="0"/>
                  </a:cxn>
                  <a:cxn ang="0">
                    <a:pos x="0" y="4"/>
                  </a:cxn>
                  <a:cxn ang="0">
                    <a:pos x="4" y="8"/>
                  </a:cxn>
                  <a:cxn ang="0">
                    <a:pos x="11" y="8"/>
                  </a:cxn>
                  <a:cxn ang="0">
                    <a:pos x="15" y="4"/>
                  </a:cxn>
                  <a:cxn ang="0">
                    <a:pos x="11" y="0"/>
                  </a:cxn>
                </a:cxnLst>
                <a:rect l="0" t="0" r="r" b="b"/>
                <a:pathLst>
                  <a:path w="15" h="8">
                    <a:moveTo>
                      <a:pt x="11" y="0"/>
                    </a:moveTo>
                    <a:cubicBezTo>
                      <a:pt x="4" y="0"/>
                      <a:pt x="4" y="0"/>
                      <a:pt x="4" y="0"/>
                    </a:cubicBezTo>
                    <a:cubicBezTo>
                      <a:pt x="2" y="0"/>
                      <a:pt x="0" y="2"/>
                      <a:pt x="0" y="4"/>
                    </a:cubicBezTo>
                    <a:cubicBezTo>
                      <a:pt x="0" y="6"/>
                      <a:pt x="2" y="8"/>
                      <a:pt x="4" y="8"/>
                    </a:cubicBezTo>
                    <a:cubicBezTo>
                      <a:pt x="11" y="8"/>
                      <a:pt x="11" y="8"/>
                      <a:pt x="11" y="8"/>
                    </a:cubicBezTo>
                    <a:cubicBezTo>
                      <a:pt x="13" y="8"/>
                      <a:pt x="15" y="6"/>
                      <a:pt x="15" y="4"/>
                    </a:cubicBezTo>
                    <a:cubicBezTo>
                      <a:pt x="15" y="2"/>
                      <a:pt x="13" y="0"/>
                      <a:pt x="11" y="0"/>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50" name="Freeform 126"/>
              <p:cNvSpPr>
                <a:spLocks/>
              </p:cNvSpPr>
              <p:nvPr/>
            </p:nvSpPr>
            <p:spPr bwMode="auto">
              <a:xfrm>
                <a:off x="6410326" y="3059113"/>
                <a:ext cx="33338" cy="34925"/>
              </a:xfrm>
              <a:custGeom>
                <a:avLst/>
                <a:gdLst/>
                <a:ahLst/>
                <a:cxnLst>
                  <a:cxn ang="0">
                    <a:pos x="6" y="12"/>
                  </a:cxn>
                  <a:cxn ang="0">
                    <a:pos x="12" y="7"/>
                  </a:cxn>
                  <a:cxn ang="0">
                    <a:pos x="12" y="2"/>
                  </a:cxn>
                  <a:cxn ang="0">
                    <a:pos x="6" y="2"/>
                  </a:cxn>
                  <a:cxn ang="0">
                    <a:pos x="1" y="7"/>
                  </a:cxn>
                  <a:cxn ang="0">
                    <a:pos x="1" y="12"/>
                  </a:cxn>
                  <a:cxn ang="0">
                    <a:pos x="6" y="12"/>
                  </a:cxn>
                </a:cxnLst>
                <a:rect l="0" t="0" r="r" b="b"/>
                <a:pathLst>
                  <a:path w="13" h="14">
                    <a:moveTo>
                      <a:pt x="6" y="12"/>
                    </a:moveTo>
                    <a:cubicBezTo>
                      <a:pt x="12" y="7"/>
                      <a:pt x="12" y="7"/>
                      <a:pt x="12" y="7"/>
                    </a:cubicBezTo>
                    <a:cubicBezTo>
                      <a:pt x="13" y="6"/>
                      <a:pt x="13" y="3"/>
                      <a:pt x="12" y="2"/>
                    </a:cubicBezTo>
                    <a:cubicBezTo>
                      <a:pt x="10" y="0"/>
                      <a:pt x="8" y="0"/>
                      <a:pt x="6" y="2"/>
                    </a:cubicBezTo>
                    <a:cubicBezTo>
                      <a:pt x="1" y="7"/>
                      <a:pt x="1" y="7"/>
                      <a:pt x="1" y="7"/>
                    </a:cubicBezTo>
                    <a:cubicBezTo>
                      <a:pt x="0" y="8"/>
                      <a:pt x="0" y="11"/>
                      <a:pt x="1" y="12"/>
                    </a:cubicBezTo>
                    <a:cubicBezTo>
                      <a:pt x="3" y="14"/>
                      <a:pt x="5" y="14"/>
                      <a:pt x="6" y="12"/>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51" name="Oval 127"/>
              <p:cNvSpPr>
                <a:spLocks noChangeArrowheads="1"/>
              </p:cNvSpPr>
              <p:nvPr/>
            </p:nvSpPr>
            <p:spPr bwMode="auto">
              <a:xfrm>
                <a:off x="6238876" y="3068638"/>
                <a:ext cx="182563" cy="184150"/>
              </a:xfrm>
              <a:prstGeom prst="ellipse">
                <a:avLst/>
              </a:pr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grpSp>
        <p:sp>
          <p:nvSpPr>
            <p:cNvPr id="52" name="Freeform 28"/>
            <p:cNvSpPr>
              <a:spLocks noEditPoints="1"/>
            </p:cNvSpPr>
            <p:nvPr/>
          </p:nvSpPr>
          <p:spPr bwMode="auto">
            <a:xfrm>
              <a:off x="7043890" y="4556269"/>
              <a:ext cx="365429" cy="366163"/>
            </a:xfrm>
            <a:custGeom>
              <a:avLst/>
              <a:gdLst>
                <a:gd name="T0" fmla="*/ 2147483646 w 116"/>
                <a:gd name="T1" fmla="*/ 0 h 116"/>
                <a:gd name="T2" fmla="*/ 0 w 116"/>
                <a:gd name="T3" fmla="*/ 2147483646 h 116"/>
                <a:gd name="T4" fmla="*/ 2147483646 w 116"/>
                <a:gd name="T5" fmla="*/ 2147483646 h 116"/>
                <a:gd name="T6" fmla="*/ 2147483646 w 116"/>
                <a:gd name="T7" fmla="*/ 2147483646 h 116"/>
                <a:gd name="T8" fmla="*/ 2147483646 w 116"/>
                <a:gd name="T9" fmla="*/ 0 h 116"/>
                <a:gd name="T10" fmla="*/ 2147483646 w 116"/>
                <a:gd name="T11" fmla="*/ 2147483646 h 116"/>
                <a:gd name="T12" fmla="*/ 2147483646 w 116"/>
                <a:gd name="T13" fmla="*/ 2147483646 h 116"/>
                <a:gd name="T14" fmla="*/ 2147483646 w 116"/>
                <a:gd name="T15" fmla="*/ 2147483646 h 116"/>
                <a:gd name="T16" fmla="*/ 2147483646 w 116"/>
                <a:gd name="T17" fmla="*/ 2147483646 h 116"/>
                <a:gd name="T18" fmla="*/ 2147483646 w 116"/>
                <a:gd name="T19" fmla="*/ 2147483646 h 116"/>
                <a:gd name="T20" fmla="*/ 2147483646 w 116"/>
                <a:gd name="T21" fmla="*/ 2147483646 h 116"/>
                <a:gd name="T22" fmla="*/ 2147483646 w 116"/>
                <a:gd name="T23" fmla="*/ 2147483646 h 116"/>
                <a:gd name="T24" fmla="*/ 2147483646 w 116"/>
                <a:gd name="T25" fmla="*/ 2147483646 h 116"/>
                <a:gd name="T26" fmla="*/ 2147483646 w 116"/>
                <a:gd name="T27" fmla="*/ 2147483646 h 116"/>
                <a:gd name="T28" fmla="*/ 2147483646 w 116"/>
                <a:gd name="T29" fmla="*/ 2147483646 h 116"/>
                <a:gd name="T30" fmla="*/ 2147483646 w 116"/>
                <a:gd name="T31" fmla="*/ 2147483646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85" y="96"/>
                  </a:moveTo>
                  <a:cubicBezTo>
                    <a:pt x="58" y="76"/>
                    <a:pt x="58" y="76"/>
                    <a:pt x="58" y="76"/>
                  </a:cubicBezTo>
                  <a:cubicBezTo>
                    <a:pt x="31" y="96"/>
                    <a:pt x="31" y="96"/>
                    <a:pt x="31" y="96"/>
                  </a:cubicBezTo>
                  <a:cubicBezTo>
                    <a:pt x="41" y="64"/>
                    <a:pt x="41" y="64"/>
                    <a:pt x="41" y="64"/>
                  </a:cubicBezTo>
                  <a:cubicBezTo>
                    <a:pt x="14" y="45"/>
                    <a:pt x="14" y="45"/>
                    <a:pt x="14" y="45"/>
                  </a:cubicBezTo>
                  <a:cubicBezTo>
                    <a:pt x="48" y="45"/>
                    <a:pt x="48" y="45"/>
                    <a:pt x="48" y="45"/>
                  </a:cubicBezTo>
                  <a:cubicBezTo>
                    <a:pt x="58" y="13"/>
                    <a:pt x="58" y="13"/>
                    <a:pt x="58" y="13"/>
                  </a:cubicBezTo>
                  <a:cubicBezTo>
                    <a:pt x="68" y="45"/>
                    <a:pt x="68" y="45"/>
                    <a:pt x="68" y="45"/>
                  </a:cubicBezTo>
                  <a:cubicBezTo>
                    <a:pt x="101" y="45"/>
                    <a:pt x="101" y="45"/>
                    <a:pt x="101" y="45"/>
                  </a:cubicBezTo>
                  <a:cubicBezTo>
                    <a:pt x="75" y="64"/>
                    <a:pt x="75" y="64"/>
                    <a:pt x="75" y="64"/>
                  </a:cubicBezTo>
                  <a:lnTo>
                    <a:pt x="85" y="96"/>
                  </a:lnTo>
                  <a:close/>
                </a:path>
              </a:pathLst>
            </a:custGeom>
            <a:solidFill>
              <a:schemeClr val="accent2"/>
            </a:solidFill>
            <a:ln>
              <a:noFill/>
            </a:ln>
          </p:spPr>
          <p:txBody>
            <a:bodyPr lIns="243797" tIns="121899" rIns="243797" bIns="121899"/>
            <a:lstStyle/>
            <a:p>
              <a:endParaRPr lang="en-US" dirty="0"/>
            </a:p>
          </p:txBody>
        </p:sp>
        <p:sp>
          <p:nvSpPr>
            <p:cNvPr id="53" name="Freeform 115"/>
            <p:cNvSpPr>
              <a:spLocks noChangeArrowheads="1"/>
            </p:cNvSpPr>
            <p:nvPr/>
          </p:nvSpPr>
          <p:spPr bwMode="auto">
            <a:xfrm>
              <a:off x="7026732" y="5042617"/>
              <a:ext cx="382587" cy="352995"/>
            </a:xfrm>
            <a:custGeom>
              <a:avLst/>
              <a:gdLst>
                <a:gd name="T0" fmla="*/ 574625 w 601"/>
                <a:gd name="T1" fmla="*/ 216652 h 552"/>
                <a:gd name="T2" fmla="*/ 574625 w 601"/>
                <a:gd name="T3" fmla="*/ 216652 h 552"/>
                <a:gd name="T4" fmla="*/ 499924 w 601"/>
                <a:gd name="T5" fmla="*/ 291426 h 552"/>
                <a:gd name="T6" fmla="*/ 432884 w 601"/>
                <a:gd name="T7" fmla="*/ 216652 h 552"/>
                <a:gd name="T8" fmla="*/ 432884 w 601"/>
                <a:gd name="T9" fmla="*/ 216652 h 552"/>
                <a:gd name="T10" fmla="*/ 432884 w 601"/>
                <a:gd name="T11" fmla="*/ 216652 h 552"/>
                <a:gd name="T12" fmla="*/ 432884 w 601"/>
                <a:gd name="T13" fmla="*/ 216652 h 552"/>
                <a:gd name="T14" fmla="*/ 358183 w 601"/>
                <a:gd name="T15" fmla="*/ 291426 h 552"/>
                <a:gd name="T16" fmla="*/ 283482 w 601"/>
                <a:gd name="T17" fmla="*/ 216652 h 552"/>
                <a:gd name="T18" fmla="*/ 283482 w 601"/>
                <a:gd name="T19" fmla="*/ 216652 h 552"/>
                <a:gd name="T20" fmla="*/ 283482 w 601"/>
                <a:gd name="T21" fmla="*/ 216652 h 552"/>
                <a:gd name="T22" fmla="*/ 283482 w 601"/>
                <a:gd name="T23" fmla="*/ 216652 h 552"/>
                <a:gd name="T24" fmla="*/ 283482 w 601"/>
                <a:gd name="T25" fmla="*/ 216652 h 552"/>
                <a:gd name="T26" fmla="*/ 216442 w 601"/>
                <a:gd name="T27" fmla="*/ 291426 h 552"/>
                <a:gd name="T28" fmla="*/ 141741 w 601"/>
                <a:gd name="T29" fmla="*/ 216652 h 552"/>
                <a:gd name="T30" fmla="*/ 141741 w 601"/>
                <a:gd name="T31" fmla="*/ 216652 h 552"/>
                <a:gd name="T32" fmla="*/ 141741 w 601"/>
                <a:gd name="T33" fmla="*/ 216652 h 552"/>
                <a:gd name="T34" fmla="*/ 141741 w 601"/>
                <a:gd name="T35" fmla="*/ 216652 h 552"/>
                <a:gd name="T36" fmla="*/ 141741 w 601"/>
                <a:gd name="T37" fmla="*/ 216652 h 552"/>
                <a:gd name="T38" fmla="*/ 67040 w 601"/>
                <a:gd name="T39" fmla="*/ 291426 h 552"/>
                <a:gd name="T40" fmla="*/ 0 w 601"/>
                <a:gd name="T41" fmla="*/ 216652 h 552"/>
                <a:gd name="T42" fmla="*/ 0 w 601"/>
                <a:gd name="T43" fmla="*/ 216652 h 552"/>
                <a:gd name="T44" fmla="*/ 0 w 601"/>
                <a:gd name="T45" fmla="*/ 216652 h 552"/>
                <a:gd name="T46" fmla="*/ 0 w 601"/>
                <a:gd name="T47" fmla="*/ 216652 h 552"/>
                <a:gd name="T48" fmla="*/ 46928 w 601"/>
                <a:gd name="T49" fmla="*/ 80526 h 552"/>
                <a:gd name="T50" fmla="*/ 527698 w 601"/>
                <a:gd name="T51" fmla="*/ 80526 h 552"/>
                <a:gd name="T52" fmla="*/ 574625 w 601"/>
                <a:gd name="T53" fmla="*/ 216652 h 552"/>
                <a:gd name="T54" fmla="*/ 486516 w 601"/>
                <a:gd name="T55" fmla="*/ 53684 h 552"/>
                <a:gd name="T56" fmla="*/ 486516 w 601"/>
                <a:gd name="T57" fmla="*/ 53684 h 552"/>
                <a:gd name="T58" fmla="*/ 87152 w 601"/>
                <a:gd name="T59" fmla="*/ 53684 h 552"/>
                <a:gd name="T60" fmla="*/ 60336 w 601"/>
                <a:gd name="T61" fmla="*/ 26842 h 552"/>
                <a:gd name="T62" fmla="*/ 87152 w 601"/>
                <a:gd name="T63" fmla="*/ 0 h 552"/>
                <a:gd name="T64" fmla="*/ 486516 w 601"/>
                <a:gd name="T65" fmla="*/ 0 h 552"/>
                <a:gd name="T66" fmla="*/ 514290 w 601"/>
                <a:gd name="T67" fmla="*/ 26842 h 552"/>
                <a:gd name="T68" fmla="*/ 486516 w 601"/>
                <a:gd name="T69" fmla="*/ 53684 h 552"/>
                <a:gd name="T70" fmla="*/ 80448 w 601"/>
                <a:gd name="T71" fmla="*/ 318268 h 552"/>
                <a:gd name="T72" fmla="*/ 80448 w 601"/>
                <a:gd name="T73" fmla="*/ 318268 h 552"/>
                <a:gd name="T74" fmla="*/ 80448 w 601"/>
                <a:gd name="T75" fmla="*/ 318268 h 552"/>
                <a:gd name="T76" fmla="*/ 87152 w 601"/>
                <a:gd name="T77" fmla="*/ 318268 h 552"/>
                <a:gd name="T78" fmla="*/ 87152 w 601"/>
                <a:gd name="T79" fmla="*/ 318268 h 552"/>
                <a:gd name="T80" fmla="*/ 93855 w 601"/>
                <a:gd name="T81" fmla="*/ 318268 h 552"/>
                <a:gd name="T82" fmla="*/ 108221 w 601"/>
                <a:gd name="T83" fmla="*/ 311557 h 552"/>
                <a:gd name="T84" fmla="*/ 108221 w 601"/>
                <a:gd name="T85" fmla="*/ 311557 h 552"/>
                <a:gd name="T86" fmla="*/ 108221 w 601"/>
                <a:gd name="T87" fmla="*/ 311557 h 552"/>
                <a:gd name="T88" fmla="*/ 108221 w 601"/>
                <a:gd name="T89" fmla="*/ 446725 h 552"/>
                <a:gd name="T90" fmla="*/ 466404 w 601"/>
                <a:gd name="T91" fmla="*/ 446725 h 552"/>
                <a:gd name="T92" fmla="*/ 466404 w 601"/>
                <a:gd name="T93" fmla="*/ 311557 h 552"/>
                <a:gd name="T94" fmla="*/ 466404 w 601"/>
                <a:gd name="T95" fmla="*/ 311557 h 552"/>
                <a:gd name="T96" fmla="*/ 466404 w 601"/>
                <a:gd name="T97" fmla="*/ 311557 h 552"/>
                <a:gd name="T98" fmla="*/ 479812 w 601"/>
                <a:gd name="T99" fmla="*/ 318268 h 552"/>
                <a:gd name="T100" fmla="*/ 486516 w 601"/>
                <a:gd name="T101" fmla="*/ 318268 h 552"/>
                <a:gd name="T102" fmla="*/ 486516 w 601"/>
                <a:gd name="T103" fmla="*/ 318268 h 552"/>
                <a:gd name="T104" fmla="*/ 493220 w 601"/>
                <a:gd name="T105" fmla="*/ 318268 h 552"/>
                <a:gd name="T106" fmla="*/ 493220 w 601"/>
                <a:gd name="T107" fmla="*/ 318268 h 552"/>
                <a:gd name="T108" fmla="*/ 499924 w 601"/>
                <a:gd name="T109" fmla="*/ 318268 h 552"/>
                <a:gd name="T110" fmla="*/ 520994 w 601"/>
                <a:gd name="T111" fmla="*/ 318268 h 552"/>
                <a:gd name="T112" fmla="*/ 520994 w 601"/>
                <a:gd name="T113" fmla="*/ 501368 h 552"/>
                <a:gd name="T114" fmla="*/ 493220 w 601"/>
                <a:gd name="T115" fmla="*/ 528209 h 552"/>
                <a:gd name="T116" fmla="*/ 80448 w 601"/>
                <a:gd name="T117" fmla="*/ 528209 h 552"/>
                <a:gd name="T118" fmla="*/ 53632 w 601"/>
                <a:gd name="T119" fmla="*/ 501368 h 552"/>
                <a:gd name="T120" fmla="*/ 53632 w 601"/>
                <a:gd name="T121" fmla="*/ 318268 h 552"/>
                <a:gd name="T122" fmla="*/ 67040 w 601"/>
                <a:gd name="T123" fmla="*/ 318268 h 552"/>
                <a:gd name="T124" fmla="*/ 80448 w 601"/>
                <a:gd name="T125" fmla="*/ 318268 h 5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1" h="552">
                  <a:moveTo>
                    <a:pt x="600" y="226"/>
                  </a:moveTo>
                  <a:lnTo>
                    <a:pt x="600" y="226"/>
                  </a:lnTo>
                  <a:cubicBezTo>
                    <a:pt x="600" y="268"/>
                    <a:pt x="565" y="304"/>
                    <a:pt x="522" y="304"/>
                  </a:cubicBezTo>
                  <a:cubicBezTo>
                    <a:pt x="480" y="304"/>
                    <a:pt x="452" y="268"/>
                    <a:pt x="452" y="226"/>
                  </a:cubicBezTo>
                  <a:cubicBezTo>
                    <a:pt x="452" y="268"/>
                    <a:pt x="417" y="304"/>
                    <a:pt x="374" y="304"/>
                  </a:cubicBezTo>
                  <a:cubicBezTo>
                    <a:pt x="332" y="304"/>
                    <a:pt x="296" y="268"/>
                    <a:pt x="296" y="226"/>
                  </a:cubicBezTo>
                  <a:cubicBezTo>
                    <a:pt x="296" y="268"/>
                    <a:pt x="268" y="304"/>
                    <a:pt x="226" y="304"/>
                  </a:cubicBezTo>
                  <a:cubicBezTo>
                    <a:pt x="183" y="304"/>
                    <a:pt x="148" y="268"/>
                    <a:pt x="148" y="226"/>
                  </a:cubicBezTo>
                  <a:cubicBezTo>
                    <a:pt x="148" y="268"/>
                    <a:pt x="113" y="304"/>
                    <a:pt x="70" y="304"/>
                  </a:cubicBezTo>
                  <a:cubicBezTo>
                    <a:pt x="28" y="304"/>
                    <a:pt x="0" y="268"/>
                    <a:pt x="0" y="226"/>
                  </a:cubicBezTo>
                  <a:cubicBezTo>
                    <a:pt x="49" y="84"/>
                    <a:pt x="49" y="84"/>
                    <a:pt x="49" y="84"/>
                  </a:cubicBezTo>
                  <a:cubicBezTo>
                    <a:pt x="551" y="84"/>
                    <a:pt x="551" y="84"/>
                    <a:pt x="551" y="84"/>
                  </a:cubicBezTo>
                  <a:cubicBezTo>
                    <a:pt x="600" y="226"/>
                    <a:pt x="600" y="226"/>
                    <a:pt x="600" y="226"/>
                  </a:cubicBezTo>
                  <a:close/>
                  <a:moveTo>
                    <a:pt x="508" y="56"/>
                  </a:moveTo>
                  <a:lnTo>
                    <a:pt x="508" y="56"/>
                  </a:lnTo>
                  <a:cubicBezTo>
                    <a:pt x="91" y="56"/>
                    <a:pt x="91" y="56"/>
                    <a:pt x="91" y="56"/>
                  </a:cubicBezTo>
                  <a:cubicBezTo>
                    <a:pt x="77" y="56"/>
                    <a:pt x="63" y="49"/>
                    <a:pt x="63" y="28"/>
                  </a:cubicBezTo>
                  <a:cubicBezTo>
                    <a:pt x="63" y="14"/>
                    <a:pt x="77" y="0"/>
                    <a:pt x="91" y="0"/>
                  </a:cubicBezTo>
                  <a:cubicBezTo>
                    <a:pt x="508" y="0"/>
                    <a:pt x="508" y="0"/>
                    <a:pt x="508" y="0"/>
                  </a:cubicBezTo>
                  <a:cubicBezTo>
                    <a:pt x="522" y="0"/>
                    <a:pt x="537" y="14"/>
                    <a:pt x="537" y="28"/>
                  </a:cubicBezTo>
                  <a:cubicBezTo>
                    <a:pt x="537" y="49"/>
                    <a:pt x="522" y="56"/>
                    <a:pt x="508" y="56"/>
                  </a:cubicBezTo>
                  <a:close/>
                  <a:moveTo>
                    <a:pt x="84" y="332"/>
                  </a:moveTo>
                  <a:lnTo>
                    <a:pt x="84" y="332"/>
                  </a:lnTo>
                  <a:cubicBezTo>
                    <a:pt x="84" y="332"/>
                    <a:pt x="84" y="332"/>
                    <a:pt x="91" y="332"/>
                  </a:cubicBezTo>
                  <a:cubicBezTo>
                    <a:pt x="91" y="332"/>
                    <a:pt x="91" y="332"/>
                    <a:pt x="98" y="332"/>
                  </a:cubicBezTo>
                  <a:cubicBezTo>
                    <a:pt x="98" y="325"/>
                    <a:pt x="106" y="325"/>
                    <a:pt x="113" y="325"/>
                  </a:cubicBezTo>
                  <a:cubicBezTo>
                    <a:pt x="113" y="466"/>
                    <a:pt x="113" y="466"/>
                    <a:pt x="113" y="466"/>
                  </a:cubicBezTo>
                  <a:cubicBezTo>
                    <a:pt x="487" y="466"/>
                    <a:pt x="487" y="466"/>
                    <a:pt x="487" y="466"/>
                  </a:cubicBezTo>
                  <a:cubicBezTo>
                    <a:pt x="487" y="325"/>
                    <a:pt x="487" y="325"/>
                    <a:pt x="487" y="325"/>
                  </a:cubicBezTo>
                  <a:cubicBezTo>
                    <a:pt x="494" y="325"/>
                    <a:pt x="494" y="325"/>
                    <a:pt x="501" y="332"/>
                  </a:cubicBezTo>
                  <a:cubicBezTo>
                    <a:pt x="501" y="332"/>
                    <a:pt x="501" y="332"/>
                    <a:pt x="508" y="332"/>
                  </a:cubicBezTo>
                  <a:lnTo>
                    <a:pt x="515" y="332"/>
                  </a:lnTo>
                  <a:lnTo>
                    <a:pt x="522" y="332"/>
                  </a:lnTo>
                  <a:cubicBezTo>
                    <a:pt x="530" y="332"/>
                    <a:pt x="537" y="332"/>
                    <a:pt x="544" y="332"/>
                  </a:cubicBezTo>
                  <a:cubicBezTo>
                    <a:pt x="544" y="523"/>
                    <a:pt x="544" y="523"/>
                    <a:pt x="544" y="523"/>
                  </a:cubicBezTo>
                  <a:cubicBezTo>
                    <a:pt x="544" y="537"/>
                    <a:pt x="530" y="551"/>
                    <a:pt x="515" y="551"/>
                  </a:cubicBezTo>
                  <a:cubicBezTo>
                    <a:pt x="84" y="551"/>
                    <a:pt x="84" y="551"/>
                    <a:pt x="84" y="551"/>
                  </a:cubicBezTo>
                  <a:cubicBezTo>
                    <a:pt x="63" y="551"/>
                    <a:pt x="56" y="537"/>
                    <a:pt x="56" y="523"/>
                  </a:cubicBezTo>
                  <a:cubicBezTo>
                    <a:pt x="56" y="332"/>
                    <a:pt x="56" y="332"/>
                    <a:pt x="56" y="332"/>
                  </a:cubicBezTo>
                  <a:cubicBezTo>
                    <a:pt x="63" y="332"/>
                    <a:pt x="63" y="332"/>
                    <a:pt x="70" y="332"/>
                  </a:cubicBezTo>
                  <a:cubicBezTo>
                    <a:pt x="77" y="332"/>
                    <a:pt x="77" y="332"/>
                    <a:pt x="84" y="332"/>
                  </a:cubicBezTo>
                  <a:close/>
                </a:path>
              </a:pathLst>
            </a:custGeom>
            <a:solidFill>
              <a:schemeClr val="accent2"/>
            </a:solidFill>
            <a:ln>
              <a:noFill/>
            </a:ln>
            <a:effectLst/>
            <a:extLst/>
          </p:spPr>
          <p:txBody>
            <a:bodyPr wrap="none" anchor="ctr"/>
            <a:lstStyle/>
            <a:p>
              <a:pPr eaLnBrk="1" hangingPunct="1">
                <a:defRPr/>
              </a:pPr>
              <a:endParaRPr lang="en-US" dirty="0"/>
            </a:p>
          </p:txBody>
        </p:sp>
      </p:grpSp>
      <p:grpSp>
        <p:nvGrpSpPr>
          <p:cNvPr id="29" name="Group 28"/>
          <p:cNvGrpSpPr/>
          <p:nvPr/>
        </p:nvGrpSpPr>
        <p:grpSpPr>
          <a:xfrm>
            <a:off x="6018038" y="3874367"/>
            <a:ext cx="6584179" cy="2585323"/>
            <a:chOff x="594594" y="4057305"/>
            <a:chExt cx="6584179" cy="2585323"/>
          </a:xfrm>
        </p:grpSpPr>
        <p:sp>
          <p:nvSpPr>
            <p:cNvPr id="13" name="Freeform 12"/>
            <p:cNvSpPr>
              <a:spLocks noEditPoints="1"/>
            </p:cNvSpPr>
            <p:nvPr/>
          </p:nvSpPr>
          <p:spPr bwMode="auto">
            <a:xfrm>
              <a:off x="692951" y="4151900"/>
              <a:ext cx="260971" cy="336438"/>
            </a:xfrm>
            <a:custGeom>
              <a:avLst/>
              <a:gdLst>
                <a:gd name="T0" fmla="*/ 2147483646 w 56"/>
                <a:gd name="T1" fmla="*/ 2147483646 h 72"/>
                <a:gd name="T2" fmla="*/ 0 w 56"/>
                <a:gd name="T3" fmla="*/ 2147483646 h 72"/>
                <a:gd name="T4" fmla="*/ 2147483646 w 56"/>
                <a:gd name="T5" fmla="*/ 2147483646 h 72"/>
                <a:gd name="T6" fmla="*/ 2147483646 w 56"/>
                <a:gd name="T7" fmla="*/ 2147483646 h 72"/>
                <a:gd name="T8" fmla="*/ 2147483646 w 56"/>
                <a:gd name="T9" fmla="*/ 2147483646 h 72"/>
                <a:gd name="T10" fmla="*/ 2147483646 w 56"/>
                <a:gd name="T11" fmla="*/ 2147483646 h 72"/>
                <a:gd name="T12" fmla="*/ 2147483646 w 56"/>
                <a:gd name="T13" fmla="*/ 2147483646 h 72"/>
                <a:gd name="T14" fmla="*/ 2147483646 w 56"/>
                <a:gd name="T15" fmla="*/ 2147483646 h 72"/>
                <a:gd name="T16" fmla="*/ 2147483646 w 56"/>
                <a:gd name="T17" fmla="*/ 2147483646 h 72"/>
                <a:gd name="T18" fmla="*/ 2147483646 w 56"/>
                <a:gd name="T19" fmla="*/ 2147483646 h 72"/>
                <a:gd name="T20" fmla="*/ 2147483646 w 56"/>
                <a:gd name="T21" fmla="*/ 2147483646 h 72"/>
                <a:gd name="T22" fmla="*/ 2147483646 w 56"/>
                <a:gd name="T23" fmla="*/ 2147483646 h 72"/>
                <a:gd name="T24" fmla="*/ 2147483646 w 56"/>
                <a:gd name="T25" fmla="*/ 2147483646 h 72"/>
                <a:gd name="T26" fmla="*/ 2147483646 w 56"/>
                <a:gd name="T27" fmla="*/ 2147483646 h 72"/>
                <a:gd name="T28" fmla="*/ 2147483646 w 56"/>
                <a:gd name="T29" fmla="*/ 2147483646 h 72"/>
                <a:gd name="T30" fmla="*/ 2147483646 w 56"/>
                <a:gd name="T31" fmla="*/ 2147483646 h 72"/>
                <a:gd name="T32" fmla="*/ 2147483646 w 56"/>
                <a:gd name="T33" fmla="*/ 2147483646 h 72"/>
                <a:gd name="T34" fmla="*/ 2147483646 w 56"/>
                <a:gd name="T35" fmla="*/ 2147483646 h 72"/>
                <a:gd name="T36" fmla="*/ 2147483646 w 56"/>
                <a:gd name="T37" fmla="*/ 2147483646 h 72"/>
                <a:gd name="T38" fmla="*/ 2147483646 w 56"/>
                <a:gd name="T39" fmla="*/ 2147483646 h 72"/>
                <a:gd name="T40" fmla="*/ 2147483646 w 56"/>
                <a:gd name="T41" fmla="*/ 2147483646 h 72"/>
                <a:gd name="T42" fmla="*/ 2147483646 w 56"/>
                <a:gd name="T43" fmla="*/ 2147483646 h 72"/>
                <a:gd name="T44" fmla="*/ 2147483646 w 56"/>
                <a:gd name="T45" fmla="*/ 2147483646 h 72"/>
                <a:gd name="T46" fmla="*/ 2147483646 w 56"/>
                <a:gd name="T47" fmla="*/ 2147483646 h 72"/>
                <a:gd name="T48" fmla="*/ 2147483646 w 56"/>
                <a:gd name="T49" fmla="*/ 2147483646 h 72"/>
                <a:gd name="T50" fmla="*/ 2147483646 w 56"/>
                <a:gd name="T51" fmla="*/ 2147483646 h 72"/>
                <a:gd name="T52" fmla="*/ 2147483646 w 56"/>
                <a:gd name="T53" fmla="*/ 2147483646 h 72"/>
                <a:gd name="T54" fmla="*/ 2147483646 w 56"/>
                <a:gd name="T55" fmla="*/ 2147483646 h 72"/>
                <a:gd name="T56" fmla="*/ 2147483646 w 56"/>
                <a:gd name="T57" fmla="*/ 2147483646 h 72"/>
                <a:gd name="T58" fmla="*/ 2147483646 w 56"/>
                <a:gd name="T59" fmla="*/ 2147483646 h 72"/>
                <a:gd name="T60" fmla="*/ 2147483646 w 56"/>
                <a:gd name="T61" fmla="*/ 2147483646 h 72"/>
                <a:gd name="T62" fmla="*/ 2147483646 w 56"/>
                <a:gd name="T63" fmla="*/ 2147483646 h 72"/>
                <a:gd name="T64" fmla="*/ 2147483646 w 56"/>
                <a:gd name="T65" fmla="*/ 2147483646 h 72"/>
                <a:gd name="T66" fmla="*/ 2147483646 w 56"/>
                <a:gd name="T67" fmla="*/ 2147483646 h 72"/>
                <a:gd name="T68" fmla="*/ 2147483646 w 56"/>
                <a:gd name="T69" fmla="*/ 2147483646 h 72"/>
                <a:gd name="T70" fmla="*/ 2147483646 w 56"/>
                <a:gd name="T71" fmla="*/ 2147483646 h 72"/>
                <a:gd name="T72" fmla="*/ 2147483646 w 56"/>
                <a:gd name="T73" fmla="*/ 2147483646 h 72"/>
                <a:gd name="T74" fmla="*/ 2147483646 w 56"/>
                <a:gd name="T75" fmla="*/ 2147483646 h 72"/>
                <a:gd name="T76" fmla="*/ 2147483646 w 56"/>
                <a:gd name="T77" fmla="*/ 2147483646 h 72"/>
                <a:gd name="T78" fmla="*/ 2147483646 w 56"/>
                <a:gd name="T79" fmla="*/ 2147483646 h 72"/>
                <a:gd name="T80" fmla="*/ 2147483646 w 56"/>
                <a:gd name="T81" fmla="*/ 2147483646 h 72"/>
                <a:gd name="T82" fmla="*/ 2147483646 w 56"/>
                <a:gd name="T83" fmla="*/ 2147483646 h 72"/>
                <a:gd name="T84" fmla="*/ 2147483646 w 56"/>
                <a:gd name="T85" fmla="*/ 2147483646 h 72"/>
                <a:gd name="T86" fmla="*/ 2147483646 w 56"/>
                <a:gd name="T87" fmla="*/ 2147483646 h 72"/>
                <a:gd name="T88" fmla="*/ 2147483646 w 56"/>
                <a:gd name="T89" fmla="*/ 2147483646 h 72"/>
                <a:gd name="T90" fmla="*/ 2147483646 w 56"/>
                <a:gd name="T91" fmla="*/ 2147483646 h 72"/>
                <a:gd name="T92" fmla="*/ 2147483646 w 56"/>
                <a:gd name="T93" fmla="*/ 2147483646 h 72"/>
                <a:gd name="T94" fmla="*/ 2147483646 w 56"/>
                <a:gd name="T95" fmla="*/ 2147483646 h 72"/>
                <a:gd name="T96" fmla="*/ 2147483646 w 56"/>
                <a:gd name="T97" fmla="*/ 2147483646 h 72"/>
                <a:gd name="T98" fmla="*/ 2147483646 w 56"/>
                <a:gd name="T99" fmla="*/ 2147483646 h 72"/>
                <a:gd name="T100" fmla="*/ 2147483646 w 56"/>
                <a:gd name="T101" fmla="*/ 2147483646 h 72"/>
                <a:gd name="T102" fmla="*/ 2147483646 w 56"/>
                <a:gd name="T103" fmla="*/ 2147483646 h 72"/>
                <a:gd name="T104" fmla="*/ 2147483646 w 56"/>
                <a:gd name="T105" fmla="*/ 2147483646 h 72"/>
                <a:gd name="T106" fmla="*/ 2147483646 w 56"/>
                <a:gd name="T107" fmla="*/ 2147483646 h 72"/>
                <a:gd name="T108" fmla="*/ 2147483646 w 56"/>
                <a:gd name="T109" fmla="*/ 2147483646 h 72"/>
                <a:gd name="T110" fmla="*/ 2147483646 w 56"/>
                <a:gd name="T111" fmla="*/ 2147483646 h 72"/>
                <a:gd name="T112" fmla="*/ 2147483646 w 56"/>
                <a:gd name="T113" fmla="*/ 2147483646 h 72"/>
                <a:gd name="T114" fmla="*/ 2147483646 w 56"/>
                <a:gd name="T115" fmla="*/ 2147483646 h 72"/>
                <a:gd name="T116" fmla="*/ 2147483646 w 56"/>
                <a:gd name="T117" fmla="*/ 2147483646 h 72"/>
                <a:gd name="T118" fmla="*/ 2147483646 w 56"/>
                <a:gd name="T119" fmla="*/ 2147483646 h 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 h="72">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chemeClr val="accent2"/>
            </a:solidFill>
            <a:ln>
              <a:noFill/>
            </a:ln>
            <a:extLst/>
          </p:spPr>
          <p:txBody>
            <a:bodyPr lIns="243797" tIns="121899" rIns="243797" bIns="121899"/>
            <a:lstStyle/>
            <a:p>
              <a:endParaRPr lang="en-US" dirty="0"/>
            </a:p>
          </p:txBody>
        </p:sp>
        <p:grpSp>
          <p:nvGrpSpPr>
            <p:cNvPr id="14" name="Group 13"/>
            <p:cNvGrpSpPr/>
            <p:nvPr/>
          </p:nvGrpSpPr>
          <p:grpSpPr>
            <a:xfrm>
              <a:off x="617865" y="4633897"/>
              <a:ext cx="374969" cy="375066"/>
              <a:chOff x="6769101" y="3013075"/>
              <a:chExt cx="292100" cy="292100"/>
            </a:xfrm>
            <a:solidFill>
              <a:schemeClr val="accent2"/>
            </a:solidFill>
          </p:grpSpPr>
          <p:sp>
            <p:nvSpPr>
              <p:cNvPr id="16" name="Freeform 128"/>
              <p:cNvSpPr>
                <a:spLocks/>
              </p:cNvSpPr>
              <p:nvPr/>
            </p:nvSpPr>
            <p:spPr bwMode="auto">
              <a:xfrm>
                <a:off x="6859588" y="3013075"/>
                <a:ext cx="20638" cy="38100"/>
              </a:xfrm>
              <a:custGeom>
                <a:avLst/>
                <a:gdLst/>
                <a:ahLst/>
                <a:cxnLst>
                  <a:cxn ang="0">
                    <a:pos x="4" y="15"/>
                  </a:cxn>
                  <a:cxn ang="0">
                    <a:pos x="8" y="11"/>
                  </a:cxn>
                  <a:cxn ang="0">
                    <a:pos x="8" y="4"/>
                  </a:cxn>
                  <a:cxn ang="0">
                    <a:pos x="4" y="0"/>
                  </a:cxn>
                  <a:cxn ang="0">
                    <a:pos x="0" y="4"/>
                  </a:cxn>
                  <a:cxn ang="0">
                    <a:pos x="0" y="11"/>
                  </a:cxn>
                  <a:cxn ang="0">
                    <a:pos x="4" y="15"/>
                  </a:cxn>
                </a:cxnLst>
                <a:rect l="0" t="0" r="r" b="b"/>
                <a:pathLst>
                  <a:path w="8" h="15">
                    <a:moveTo>
                      <a:pt x="4" y="15"/>
                    </a:moveTo>
                    <a:cubicBezTo>
                      <a:pt x="6" y="15"/>
                      <a:pt x="8" y="13"/>
                      <a:pt x="8" y="11"/>
                    </a:cubicBezTo>
                    <a:cubicBezTo>
                      <a:pt x="8" y="4"/>
                      <a:pt x="8" y="4"/>
                      <a:pt x="8" y="4"/>
                    </a:cubicBezTo>
                    <a:cubicBezTo>
                      <a:pt x="8" y="2"/>
                      <a:pt x="6" y="0"/>
                      <a:pt x="4" y="0"/>
                    </a:cubicBezTo>
                    <a:cubicBezTo>
                      <a:pt x="2" y="0"/>
                      <a:pt x="0" y="2"/>
                      <a:pt x="0" y="4"/>
                    </a:cubicBezTo>
                    <a:cubicBezTo>
                      <a:pt x="0" y="11"/>
                      <a:pt x="0" y="11"/>
                      <a:pt x="0" y="11"/>
                    </a:cubicBezTo>
                    <a:cubicBezTo>
                      <a:pt x="0" y="13"/>
                      <a:pt x="2" y="15"/>
                      <a:pt x="4" y="15"/>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18" name="Freeform 129"/>
              <p:cNvSpPr>
                <a:spLocks/>
              </p:cNvSpPr>
              <p:nvPr/>
            </p:nvSpPr>
            <p:spPr bwMode="auto">
              <a:xfrm>
                <a:off x="6791326" y="3048000"/>
                <a:ext cx="33338" cy="33338"/>
              </a:xfrm>
              <a:custGeom>
                <a:avLst/>
                <a:gdLst/>
                <a:ahLst/>
                <a:cxnLst>
                  <a:cxn ang="0">
                    <a:pos x="6" y="12"/>
                  </a:cxn>
                  <a:cxn ang="0">
                    <a:pos x="12" y="12"/>
                  </a:cxn>
                  <a:cxn ang="0">
                    <a:pos x="12" y="7"/>
                  </a:cxn>
                  <a:cxn ang="0">
                    <a:pos x="6" y="2"/>
                  </a:cxn>
                  <a:cxn ang="0">
                    <a:pos x="1" y="2"/>
                  </a:cxn>
                  <a:cxn ang="0">
                    <a:pos x="1" y="7"/>
                  </a:cxn>
                  <a:cxn ang="0">
                    <a:pos x="6" y="12"/>
                  </a:cxn>
                </a:cxnLst>
                <a:rect l="0" t="0" r="r" b="b"/>
                <a:pathLst>
                  <a:path w="13" h="13">
                    <a:moveTo>
                      <a:pt x="6" y="12"/>
                    </a:moveTo>
                    <a:cubicBezTo>
                      <a:pt x="8" y="13"/>
                      <a:pt x="10" y="13"/>
                      <a:pt x="12" y="12"/>
                    </a:cubicBezTo>
                    <a:cubicBezTo>
                      <a:pt x="13" y="10"/>
                      <a:pt x="13" y="8"/>
                      <a:pt x="12" y="7"/>
                    </a:cubicBezTo>
                    <a:cubicBezTo>
                      <a:pt x="6" y="2"/>
                      <a:pt x="6" y="2"/>
                      <a:pt x="6" y="2"/>
                    </a:cubicBezTo>
                    <a:cubicBezTo>
                      <a:pt x="5" y="0"/>
                      <a:pt x="3" y="0"/>
                      <a:pt x="1" y="2"/>
                    </a:cubicBezTo>
                    <a:cubicBezTo>
                      <a:pt x="0" y="3"/>
                      <a:pt x="0" y="5"/>
                      <a:pt x="1" y="7"/>
                    </a:cubicBezTo>
                    <a:lnTo>
                      <a:pt x="6" y="12"/>
                    </a:ln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19" name="Freeform 130"/>
              <p:cNvSpPr>
                <a:spLocks/>
              </p:cNvSpPr>
              <p:nvPr/>
            </p:nvSpPr>
            <p:spPr bwMode="auto">
              <a:xfrm>
                <a:off x="6769101" y="3124200"/>
                <a:ext cx="38100" cy="17463"/>
              </a:xfrm>
              <a:custGeom>
                <a:avLst/>
                <a:gdLst/>
                <a:ahLst/>
                <a:cxnLst>
                  <a:cxn ang="0">
                    <a:pos x="11" y="0"/>
                  </a:cxn>
                  <a:cxn ang="0">
                    <a:pos x="4" y="0"/>
                  </a:cxn>
                  <a:cxn ang="0">
                    <a:pos x="0" y="3"/>
                  </a:cxn>
                  <a:cxn ang="0">
                    <a:pos x="4" y="7"/>
                  </a:cxn>
                  <a:cxn ang="0">
                    <a:pos x="11" y="7"/>
                  </a:cxn>
                  <a:cxn ang="0">
                    <a:pos x="15" y="3"/>
                  </a:cxn>
                  <a:cxn ang="0">
                    <a:pos x="11" y="0"/>
                  </a:cxn>
                </a:cxnLst>
                <a:rect l="0" t="0" r="r" b="b"/>
                <a:pathLst>
                  <a:path w="15" h="7">
                    <a:moveTo>
                      <a:pt x="11" y="0"/>
                    </a:moveTo>
                    <a:cubicBezTo>
                      <a:pt x="4" y="0"/>
                      <a:pt x="4" y="0"/>
                      <a:pt x="4" y="0"/>
                    </a:cubicBezTo>
                    <a:cubicBezTo>
                      <a:pt x="2" y="0"/>
                      <a:pt x="0" y="1"/>
                      <a:pt x="0" y="3"/>
                    </a:cubicBezTo>
                    <a:cubicBezTo>
                      <a:pt x="0" y="5"/>
                      <a:pt x="2" y="7"/>
                      <a:pt x="4" y="7"/>
                    </a:cubicBezTo>
                    <a:cubicBezTo>
                      <a:pt x="11" y="7"/>
                      <a:pt x="11" y="7"/>
                      <a:pt x="11" y="7"/>
                    </a:cubicBezTo>
                    <a:cubicBezTo>
                      <a:pt x="13" y="7"/>
                      <a:pt x="15" y="5"/>
                      <a:pt x="15" y="3"/>
                    </a:cubicBezTo>
                    <a:cubicBezTo>
                      <a:pt x="15" y="1"/>
                      <a:pt x="13" y="0"/>
                      <a:pt x="11" y="0"/>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20" name="Freeform 131"/>
              <p:cNvSpPr>
                <a:spLocks/>
              </p:cNvSpPr>
              <p:nvPr/>
            </p:nvSpPr>
            <p:spPr bwMode="auto">
              <a:xfrm>
                <a:off x="6919913" y="3035300"/>
                <a:ext cx="33338" cy="33338"/>
              </a:xfrm>
              <a:custGeom>
                <a:avLst/>
                <a:gdLst/>
                <a:ahLst/>
                <a:cxnLst>
                  <a:cxn ang="0">
                    <a:pos x="7" y="12"/>
                  </a:cxn>
                  <a:cxn ang="0">
                    <a:pos x="12" y="7"/>
                  </a:cxn>
                  <a:cxn ang="0">
                    <a:pos x="12" y="1"/>
                  </a:cxn>
                  <a:cxn ang="0">
                    <a:pos x="12" y="1"/>
                  </a:cxn>
                  <a:cxn ang="0">
                    <a:pos x="7" y="1"/>
                  </a:cxn>
                  <a:cxn ang="0">
                    <a:pos x="2" y="7"/>
                  </a:cxn>
                  <a:cxn ang="0">
                    <a:pos x="2" y="12"/>
                  </a:cxn>
                  <a:cxn ang="0">
                    <a:pos x="7" y="12"/>
                  </a:cxn>
                </a:cxnLst>
                <a:rect l="0" t="0" r="r" b="b"/>
                <a:pathLst>
                  <a:path w="13" h="13">
                    <a:moveTo>
                      <a:pt x="7" y="12"/>
                    </a:moveTo>
                    <a:cubicBezTo>
                      <a:pt x="12" y="7"/>
                      <a:pt x="12" y="7"/>
                      <a:pt x="12" y="7"/>
                    </a:cubicBezTo>
                    <a:cubicBezTo>
                      <a:pt x="13" y="5"/>
                      <a:pt x="13" y="3"/>
                      <a:pt x="12" y="1"/>
                    </a:cubicBezTo>
                    <a:cubicBezTo>
                      <a:pt x="12" y="1"/>
                      <a:pt x="12" y="1"/>
                      <a:pt x="12" y="1"/>
                    </a:cubicBezTo>
                    <a:cubicBezTo>
                      <a:pt x="10" y="0"/>
                      <a:pt x="8" y="0"/>
                      <a:pt x="7" y="1"/>
                    </a:cubicBezTo>
                    <a:cubicBezTo>
                      <a:pt x="2" y="7"/>
                      <a:pt x="2" y="7"/>
                      <a:pt x="2" y="7"/>
                    </a:cubicBezTo>
                    <a:cubicBezTo>
                      <a:pt x="0" y="8"/>
                      <a:pt x="0" y="10"/>
                      <a:pt x="2" y="12"/>
                    </a:cubicBezTo>
                    <a:cubicBezTo>
                      <a:pt x="3" y="13"/>
                      <a:pt x="5" y="13"/>
                      <a:pt x="7" y="12"/>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21" name="Freeform 132"/>
              <p:cNvSpPr>
                <a:spLocks/>
              </p:cNvSpPr>
              <p:nvPr/>
            </p:nvSpPr>
            <p:spPr bwMode="auto">
              <a:xfrm>
                <a:off x="6824663" y="3068638"/>
                <a:ext cx="106363" cy="88900"/>
              </a:xfrm>
              <a:custGeom>
                <a:avLst/>
                <a:gdLst/>
                <a:ahLst/>
                <a:cxnLst>
                  <a:cxn ang="0">
                    <a:pos x="25" y="25"/>
                  </a:cxn>
                  <a:cxn ang="0">
                    <a:pos x="27" y="26"/>
                  </a:cxn>
                  <a:cxn ang="0">
                    <a:pos x="42" y="14"/>
                  </a:cxn>
                  <a:cxn ang="0">
                    <a:pos x="22" y="0"/>
                  </a:cxn>
                  <a:cxn ang="0">
                    <a:pos x="0" y="22"/>
                  </a:cxn>
                  <a:cxn ang="0">
                    <a:pos x="4" y="35"/>
                  </a:cxn>
                  <a:cxn ang="0">
                    <a:pos x="25" y="25"/>
                  </a:cxn>
                </a:cxnLst>
                <a:rect l="0" t="0" r="r" b="b"/>
                <a:pathLst>
                  <a:path w="42" h="35">
                    <a:moveTo>
                      <a:pt x="25" y="25"/>
                    </a:moveTo>
                    <a:cubicBezTo>
                      <a:pt x="27" y="26"/>
                      <a:pt x="27" y="26"/>
                      <a:pt x="27" y="26"/>
                    </a:cubicBezTo>
                    <a:cubicBezTo>
                      <a:pt x="31" y="21"/>
                      <a:pt x="36" y="17"/>
                      <a:pt x="42" y="14"/>
                    </a:cubicBezTo>
                    <a:cubicBezTo>
                      <a:pt x="39" y="6"/>
                      <a:pt x="31" y="0"/>
                      <a:pt x="22" y="0"/>
                    </a:cubicBezTo>
                    <a:cubicBezTo>
                      <a:pt x="10" y="0"/>
                      <a:pt x="0" y="10"/>
                      <a:pt x="0" y="22"/>
                    </a:cubicBezTo>
                    <a:cubicBezTo>
                      <a:pt x="0" y="27"/>
                      <a:pt x="1" y="31"/>
                      <a:pt x="4" y="35"/>
                    </a:cubicBezTo>
                    <a:cubicBezTo>
                      <a:pt x="9" y="29"/>
                      <a:pt x="17" y="25"/>
                      <a:pt x="25" y="25"/>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22" name="Freeform 133"/>
              <p:cNvSpPr>
                <a:spLocks/>
              </p:cNvSpPr>
              <p:nvPr/>
            </p:nvSpPr>
            <p:spPr bwMode="auto">
              <a:xfrm>
                <a:off x="6807201" y="3124200"/>
                <a:ext cx="254000" cy="180975"/>
              </a:xfrm>
              <a:custGeom>
                <a:avLst/>
                <a:gdLst/>
                <a:ahLst/>
                <a:cxnLst>
                  <a:cxn ang="0">
                    <a:pos x="93" y="36"/>
                  </a:cxn>
                  <a:cxn ang="0">
                    <a:pos x="94" y="29"/>
                  </a:cxn>
                  <a:cxn ang="0">
                    <a:pos x="65" y="0"/>
                  </a:cxn>
                  <a:cxn ang="0">
                    <a:pos x="39" y="16"/>
                  </a:cxn>
                  <a:cxn ang="0">
                    <a:pos x="32" y="14"/>
                  </a:cxn>
                  <a:cxn ang="0">
                    <a:pos x="14" y="32"/>
                  </a:cxn>
                  <a:cxn ang="0">
                    <a:pos x="0" y="51"/>
                  </a:cxn>
                  <a:cxn ang="0">
                    <a:pos x="29" y="72"/>
                  </a:cxn>
                  <a:cxn ang="0">
                    <a:pos x="72" y="72"/>
                  </a:cxn>
                  <a:cxn ang="0">
                    <a:pos x="101" y="51"/>
                  </a:cxn>
                  <a:cxn ang="0">
                    <a:pos x="93" y="36"/>
                  </a:cxn>
                </a:cxnLst>
                <a:rect l="0" t="0" r="r" b="b"/>
                <a:pathLst>
                  <a:path w="101" h="72">
                    <a:moveTo>
                      <a:pt x="93" y="36"/>
                    </a:moveTo>
                    <a:cubicBezTo>
                      <a:pt x="94" y="33"/>
                      <a:pt x="94" y="31"/>
                      <a:pt x="94" y="29"/>
                    </a:cubicBezTo>
                    <a:cubicBezTo>
                      <a:pt x="94" y="13"/>
                      <a:pt x="81" y="0"/>
                      <a:pt x="65" y="0"/>
                    </a:cubicBezTo>
                    <a:cubicBezTo>
                      <a:pt x="54" y="0"/>
                      <a:pt x="44" y="6"/>
                      <a:pt x="39" y="16"/>
                    </a:cubicBezTo>
                    <a:cubicBezTo>
                      <a:pt x="37" y="15"/>
                      <a:pt x="35" y="14"/>
                      <a:pt x="32" y="14"/>
                    </a:cubicBezTo>
                    <a:cubicBezTo>
                      <a:pt x="22" y="14"/>
                      <a:pt x="15" y="22"/>
                      <a:pt x="14" y="32"/>
                    </a:cubicBezTo>
                    <a:cubicBezTo>
                      <a:pt x="6" y="36"/>
                      <a:pt x="0" y="43"/>
                      <a:pt x="0" y="51"/>
                    </a:cubicBezTo>
                    <a:cubicBezTo>
                      <a:pt x="0" y="63"/>
                      <a:pt x="13" y="72"/>
                      <a:pt x="29" y="72"/>
                    </a:cubicBezTo>
                    <a:cubicBezTo>
                      <a:pt x="72" y="72"/>
                      <a:pt x="72" y="72"/>
                      <a:pt x="72" y="72"/>
                    </a:cubicBezTo>
                    <a:cubicBezTo>
                      <a:pt x="88" y="72"/>
                      <a:pt x="101" y="63"/>
                      <a:pt x="101" y="51"/>
                    </a:cubicBezTo>
                    <a:cubicBezTo>
                      <a:pt x="101" y="45"/>
                      <a:pt x="98" y="40"/>
                      <a:pt x="93" y="36"/>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grpSp>
        <p:grpSp>
          <p:nvGrpSpPr>
            <p:cNvPr id="23" name="Group 22"/>
            <p:cNvGrpSpPr/>
            <p:nvPr/>
          </p:nvGrpSpPr>
          <p:grpSpPr>
            <a:xfrm>
              <a:off x="683525" y="5175955"/>
              <a:ext cx="309309" cy="295255"/>
              <a:chOff x="3840163" y="3135313"/>
              <a:chExt cx="312738" cy="298450"/>
            </a:xfrm>
            <a:solidFill>
              <a:schemeClr val="accent2"/>
            </a:solidFill>
          </p:grpSpPr>
          <p:sp>
            <p:nvSpPr>
              <p:cNvPr id="24" name="Freeform 126"/>
              <p:cNvSpPr>
                <a:spLocks/>
              </p:cNvSpPr>
              <p:nvPr/>
            </p:nvSpPr>
            <p:spPr bwMode="auto">
              <a:xfrm>
                <a:off x="4011613" y="3340100"/>
                <a:ext cx="133350" cy="93663"/>
              </a:xfrm>
              <a:custGeom>
                <a:avLst/>
                <a:gdLst/>
                <a:ahLst/>
                <a:cxnLst>
                  <a:cxn ang="0">
                    <a:pos x="39" y="0"/>
                  </a:cxn>
                  <a:cxn ang="0">
                    <a:pos x="0" y="36"/>
                  </a:cxn>
                  <a:cxn ang="0">
                    <a:pos x="52" y="36"/>
                  </a:cxn>
                  <a:cxn ang="0">
                    <a:pos x="39" y="0"/>
                  </a:cxn>
                </a:cxnLst>
                <a:rect l="0" t="0" r="r" b="b"/>
                <a:pathLst>
                  <a:path w="52" h="36">
                    <a:moveTo>
                      <a:pt x="39" y="0"/>
                    </a:moveTo>
                    <a:cubicBezTo>
                      <a:pt x="21" y="6"/>
                      <a:pt x="7" y="19"/>
                      <a:pt x="0" y="36"/>
                    </a:cubicBezTo>
                    <a:cubicBezTo>
                      <a:pt x="52" y="36"/>
                      <a:pt x="52" y="36"/>
                      <a:pt x="52" y="36"/>
                    </a:cubicBezTo>
                    <a:cubicBezTo>
                      <a:pt x="52" y="22"/>
                      <a:pt x="47" y="10"/>
                      <a:pt x="39" y="0"/>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25" name="Freeform 127"/>
              <p:cNvSpPr>
                <a:spLocks/>
              </p:cNvSpPr>
              <p:nvPr/>
            </p:nvSpPr>
            <p:spPr bwMode="auto">
              <a:xfrm>
                <a:off x="3848100" y="3340100"/>
                <a:ext cx="133350" cy="93663"/>
              </a:xfrm>
              <a:custGeom>
                <a:avLst/>
                <a:gdLst/>
                <a:ahLst/>
                <a:cxnLst>
                  <a:cxn ang="0">
                    <a:pos x="13" y="0"/>
                  </a:cxn>
                  <a:cxn ang="0">
                    <a:pos x="0" y="36"/>
                  </a:cxn>
                  <a:cxn ang="0">
                    <a:pos x="52" y="36"/>
                  </a:cxn>
                  <a:cxn ang="0">
                    <a:pos x="13" y="0"/>
                  </a:cxn>
                </a:cxnLst>
                <a:rect l="0" t="0" r="r" b="b"/>
                <a:pathLst>
                  <a:path w="52" h="36">
                    <a:moveTo>
                      <a:pt x="13" y="0"/>
                    </a:moveTo>
                    <a:cubicBezTo>
                      <a:pt x="5" y="10"/>
                      <a:pt x="0" y="22"/>
                      <a:pt x="0" y="36"/>
                    </a:cubicBezTo>
                    <a:cubicBezTo>
                      <a:pt x="52" y="36"/>
                      <a:pt x="52" y="36"/>
                      <a:pt x="52" y="36"/>
                    </a:cubicBezTo>
                    <a:cubicBezTo>
                      <a:pt x="45" y="19"/>
                      <a:pt x="31" y="6"/>
                      <a:pt x="13" y="0"/>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26" name="Freeform 128"/>
              <p:cNvSpPr>
                <a:spLocks noEditPoints="1"/>
              </p:cNvSpPr>
              <p:nvPr/>
            </p:nvSpPr>
            <p:spPr bwMode="auto">
              <a:xfrm>
                <a:off x="3840163" y="3135313"/>
                <a:ext cx="312738" cy="223838"/>
              </a:xfrm>
              <a:custGeom>
                <a:avLst/>
                <a:gdLst/>
                <a:ahLst/>
                <a:cxnLst>
                  <a:cxn ang="0">
                    <a:pos x="103" y="55"/>
                  </a:cxn>
                  <a:cxn ang="0">
                    <a:pos x="112" y="63"/>
                  </a:cxn>
                  <a:cxn ang="0">
                    <a:pos x="118" y="66"/>
                  </a:cxn>
                  <a:cxn ang="0">
                    <a:pos x="104" y="32"/>
                  </a:cxn>
                  <a:cxn ang="0">
                    <a:pos x="102" y="28"/>
                  </a:cxn>
                  <a:cxn ang="0">
                    <a:pos x="101" y="27"/>
                  </a:cxn>
                  <a:cxn ang="0">
                    <a:pos x="98" y="22"/>
                  </a:cxn>
                  <a:cxn ang="0">
                    <a:pos x="98" y="21"/>
                  </a:cxn>
                  <a:cxn ang="0">
                    <a:pos x="94" y="15"/>
                  </a:cxn>
                  <a:cxn ang="0">
                    <a:pos x="94" y="15"/>
                  </a:cxn>
                  <a:cxn ang="0">
                    <a:pos x="83" y="6"/>
                  </a:cxn>
                  <a:cxn ang="0">
                    <a:pos x="83" y="6"/>
                  </a:cxn>
                  <a:cxn ang="0">
                    <a:pos x="77" y="3"/>
                  </a:cxn>
                  <a:cxn ang="0">
                    <a:pos x="76" y="3"/>
                  </a:cxn>
                  <a:cxn ang="0">
                    <a:pos x="69" y="1"/>
                  </a:cxn>
                  <a:cxn ang="0">
                    <a:pos x="69" y="1"/>
                  </a:cxn>
                  <a:cxn ang="0">
                    <a:pos x="61" y="0"/>
                  </a:cxn>
                  <a:cxn ang="0">
                    <a:pos x="61" y="0"/>
                  </a:cxn>
                  <a:cxn ang="0">
                    <a:pos x="61" y="0"/>
                  </a:cxn>
                  <a:cxn ang="0">
                    <a:pos x="61" y="0"/>
                  </a:cxn>
                  <a:cxn ang="0">
                    <a:pos x="61" y="0"/>
                  </a:cxn>
                  <a:cxn ang="0">
                    <a:pos x="53" y="1"/>
                  </a:cxn>
                  <a:cxn ang="0">
                    <a:pos x="53" y="1"/>
                  </a:cxn>
                  <a:cxn ang="0">
                    <a:pos x="46" y="3"/>
                  </a:cxn>
                  <a:cxn ang="0">
                    <a:pos x="45" y="3"/>
                  </a:cxn>
                  <a:cxn ang="0">
                    <a:pos x="39" y="6"/>
                  </a:cxn>
                  <a:cxn ang="0">
                    <a:pos x="39" y="6"/>
                  </a:cxn>
                  <a:cxn ang="0">
                    <a:pos x="28" y="15"/>
                  </a:cxn>
                  <a:cxn ang="0">
                    <a:pos x="28" y="15"/>
                  </a:cxn>
                  <a:cxn ang="0">
                    <a:pos x="24" y="21"/>
                  </a:cxn>
                  <a:cxn ang="0">
                    <a:pos x="24" y="22"/>
                  </a:cxn>
                  <a:cxn ang="0">
                    <a:pos x="21" y="27"/>
                  </a:cxn>
                  <a:cxn ang="0">
                    <a:pos x="20" y="28"/>
                  </a:cxn>
                  <a:cxn ang="0">
                    <a:pos x="18" y="32"/>
                  </a:cxn>
                  <a:cxn ang="0">
                    <a:pos x="4" y="66"/>
                  </a:cxn>
                  <a:cxn ang="0">
                    <a:pos x="10" y="63"/>
                  </a:cxn>
                  <a:cxn ang="0">
                    <a:pos x="19" y="55"/>
                  </a:cxn>
                  <a:cxn ang="0">
                    <a:pos x="61" y="87"/>
                  </a:cxn>
                  <a:cxn ang="0">
                    <a:pos x="103" y="55"/>
                  </a:cxn>
                  <a:cxn ang="0">
                    <a:pos x="61" y="80"/>
                  </a:cxn>
                  <a:cxn ang="0">
                    <a:pos x="25" y="44"/>
                  </a:cxn>
                  <a:cxn ang="0">
                    <a:pos x="25" y="36"/>
                  </a:cxn>
                  <a:cxn ang="0">
                    <a:pos x="28" y="36"/>
                  </a:cxn>
                  <a:cxn ang="0">
                    <a:pos x="61" y="7"/>
                  </a:cxn>
                  <a:cxn ang="0">
                    <a:pos x="61" y="7"/>
                  </a:cxn>
                  <a:cxn ang="0">
                    <a:pos x="61" y="7"/>
                  </a:cxn>
                  <a:cxn ang="0">
                    <a:pos x="94" y="36"/>
                  </a:cxn>
                  <a:cxn ang="0">
                    <a:pos x="96" y="36"/>
                  </a:cxn>
                  <a:cxn ang="0">
                    <a:pos x="97" y="44"/>
                  </a:cxn>
                  <a:cxn ang="0">
                    <a:pos x="61" y="80"/>
                  </a:cxn>
                </a:cxnLst>
                <a:rect l="0" t="0" r="r" b="b"/>
                <a:pathLst>
                  <a:path w="122" h="87">
                    <a:moveTo>
                      <a:pt x="103" y="55"/>
                    </a:moveTo>
                    <a:cubicBezTo>
                      <a:pt x="105" y="59"/>
                      <a:pt x="108" y="61"/>
                      <a:pt x="112" y="63"/>
                    </a:cubicBezTo>
                    <a:cubicBezTo>
                      <a:pt x="114" y="65"/>
                      <a:pt x="116" y="65"/>
                      <a:pt x="118" y="66"/>
                    </a:cubicBezTo>
                    <a:cubicBezTo>
                      <a:pt x="122" y="53"/>
                      <a:pt x="116" y="39"/>
                      <a:pt x="104" y="32"/>
                    </a:cubicBezTo>
                    <a:cubicBezTo>
                      <a:pt x="103" y="32"/>
                      <a:pt x="102" y="30"/>
                      <a:pt x="102" y="28"/>
                    </a:cubicBezTo>
                    <a:cubicBezTo>
                      <a:pt x="101" y="28"/>
                      <a:pt x="101" y="28"/>
                      <a:pt x="101" y="27"/>
                    </a:cubicBezTo>
                    <a:cubicBezTo>
                      <a:pt x="101" y="25"/>
                      <a:pt x="100" y="23"/>
                      <a:pt x="98" y="22"/>
                    </a:cubicBezTo>
                    <a:cubicBezTo>
                      <a:pt x="98" y="21"/>
                      <a:pt x="98" y="21"/>
                      <a:pt x="98" y="21"/>
                    </a:cubicBezTo>
                    <a:cubicBezTo>
                      <a:pt x="97" y="19"/>
                      <a:pt x="95" y="17"/>
                      <a:pt x="94" y="15"/>
                    </a:cubicBezTo>
                    <a:cubicBezTo>
                      <a:pt x="94" y="15"/>
                      <a:pt x="94" y="15"/>
                      <a:pt x="94" y="15"/>
                    </a:cubicBezTo>
                    <a:cubicBezTo>
                      <a:pt x="91" y="12"/>
                      <a:pt x="87" y="9"/>
                      <a:pt x="83" y="6"/>
                    </a:cubicBezTo>
                    <a:cubicBezTo>
                      <a:pt x="83" y="6"/>
                      <a:pt x="83" y="6"/>
                      <a:pt x="83" y="6"/>
                    </a:cubicBezTo>
                    <a:cubicBezTo>
                      <a:pt x="81" y="5"/>
                      <a:pt x="79" y="4"/>
                      <a:pt x="77" y="3"/>
                    </a:cubicBezTo>
                    <a:cubicBezTo>
                      <a:pt x="76" y="3"/>
                      <a:pt x="76" y="3"/>
                      <a:pt x="76" y="3"/>
                    </a:cubicBezTo>
                    <a:cubicBezTo>
                      <a:pt x="74" y="2"/>
                      <a:pt x="71" y="1"/>
                      <a:pt x="69" y="1"/>
                    </a:cubicBezTo>
                    <a:cubicBezTo>
                      <a:pt x="69" y="1"/>
                      <a:pt x="69" y="1"/>
                      <a:pt x="69" y="1"/>
                    </a:cubicBezTo>
                    <a:cubicBezTo>
                      <a:pt x="66" y="0"/>
                      <a:pt x="64" y="0"/>
                      <a:pt x="61" y="0"/>
                    </a:cubicBezTo>
                    <a:cubicBezTo>
                      <a:pt x="61" y="0"/>
                      <a:pt x="61" y="0"/>
                      <a:pt x="61" y="0"/>
                    </a:cubicBezTo>
                    <a:cubicBezTo>
                      <a:pt x="61" y="0"/>
                      <a:pt x="61" y="0"/>
                      <a:pt x="61" y="0"/>
                    </a:cubicBezTo>
                    <a:cubicBezTo>
                      <a:pt x="61" y="0"/>
                      <a:pt x="61" y="0"/>
                      <a:pt x="61" y="0"/>
                    </a:cubicBezTo>
                    <a:cubicBezTo>
                      <a:pt x="61" y="0"/>
                      <a:pt x="61" y="0"/>
                      <a:pt x="61" y="0"/>
                    </a:cubicBezTo>
                    <a:cubicBezTo>
                      <a:pt x="58" y="0"/>
                      <a:pt x="56" y="0"/>
                      <a:pt x="53" y="1"/>
                    </a:cubicBezTo>
                    <a:cubicBezTo>
                      <a:pt x="53" y="1"/>
                      <a:pt x="53" y="1"/>
                      <a:pt x="53" y="1"/>
                    </a:cubicBezTo>
                    <a:cubicBezTo>
                      <a:pt x="51" y="1"/>
                      <a:pt x="48" y="2"/>
                      <a:pt x="46" y="3"/>
                    </a:cubicBezTo>
                    <a:cubicBezTo>
                      <a:pt x="46" y="3"/>
                      <a:pt x="46" y="3"/>
                      <a:pt x="45" y="3"/>
                    </a:cubicBezTo>
                    <a:cubicBezTo>
                      <a:pt x="43" y="4"/>
                      <a:pt x="41" y="5"/>
                      <a:pt x="39" y="6"/>
                    </a:cubicBezTo>
                    <a:cubicBezTo>
                      <a:pt x="39" y="6"/>
                      <a:pt x="39" y="6"/>
                      <a:pt x="39" y="6"/>
                    </a:cubicBezTo>
                    <a:cubicBezTo>
                      <a:pt x="35" y="9"/>
                      <a:pt x="31" y="12"/>
                      <a:pt x="28" y="15"/>
                    </a:cubicBezTo>
                    <a:cubicBezTo>
                      <a:pt x="28" y="15"/>
                      <a:pt x="28" y="15"/>
                      <a:pt x="28" y="15"/>
                    </a:cubicBezTo>
                    <a:cubicBezTo>
                      <a:pt x="26" y="17"/>
                      <a:pt x="25" y="19"/>
                      <a:pt x="24" y="21"/>
                    </a:cubicBezTo>
                    <a:cubicBezTo>
                      <a:pt x="24" y="21"/>
                      <a:pt x="24" y="21"/>
                      <a:pt x="24" y="22"/>
                    </a:cubicBezTo>
                    <a:cubicBezTo>
                      <a:pt x="22" y="23"/>
                      <a:pt x="21" y="25"/>
                      <a:pt x="21" y="27"/>
                    </a:cubicBezTo>
                    <a:cubicBezTo>
                      <a:pt x="20" y="28"/>
                      <a:pt x="20" y="28"/>
                      <a:pt x="20" y="28"/>
                    </a:cubicBezTo>
                    <a:cubicBezTo>
                      <a:pt x="20" y="30"/>
                      <a:pt x="18" y="32"/>
                      <a:pt x="18" y="32"/>
                    </a:cubicBezTo>
                    <a:cubicBezTo>
                      <a:pt x="6" y="39"/>
                      <a:pt x="0" y="53"/>
                      <a:pt x="4" y="66"/>
                    </a:cubicBezTo>
                    <a:cubicBezTo>
                      <a:pt x="6" y="65"/>
                      <a:pt x="8" y="65"/>
                      <a:pt x="10" y="63"/>
                    </a:cubicBezTo>
                    <a:cubicBezTo>
                      <a:pt x="14" y="61"/>
                      <a:pt x="17" y="59"/>
                      <a:pt x="19" y="55"/>
                    </a:cubicBezTo>
                    <a:cubicBezTo>
                      <a:pt x="24" y="74"/>
                      <a:pt x="41" y="87"/>
                      <a:pt x="61" y="87"/>
                    </a:cubicBezTo>
                    <a:cubicBezTo>
                      <a:pt x="81" y="87"/>
                      <a:pt x="98" y="74"/>
                      <a:pt x="103" y="55"/>
                    </a:cubicBezTo>
                    <a:close/>
                    <a:moveTo>
                      <a:pt x="61" y="80"/>
                    </a:moveTo>
                    <a:cubicBezTo>
                      <a:pt x="41" y="80"/>
                      <a:pt x="25" y="64"/>
                      <a:pt x="25" y="44"/>
                    </a:cubicBezTo>
                    <a:cubicBezTo>
                      <a:pt x="25" y="41"/>
                      <a:pt x="25" y="39"/>
                      <a:pt x="25" y="36"/>
                    </a:cubicBezTo>
                    <a:cubicBezTo>
                      <a:pt x="26" y="36"/>
                      <a:pt x="27" y="36"/>
                      <a:pt x="28" y="36"/>
                    </a:cubicBezTo>
                    <a:cubicBezTo>
                      <a:pt x="45" y="36"/>
                      <a:pt x="59" y="24"/>
                      <a:pt x="61" y="7"/>
                    </a:cubicBezTo>
                    <a:cubicBezTo>
                      <a:pt x="61" y="7"/>
                      <a:pt x="61" y="7"/>
                      <a:pt x="61" y="7"/>
                    </a:cubicBezTo>
                    <a:cubicBezTo>
                      <a:pt x="61" y="7"/>
                      <a:pt x="61" y="7"/>
                      <a:pt x="61" y="7"/>
                    </a:cubicBezTo>
                    <a:cubicBezTo>
                      <a:pt x="63" y="24"/>
                      <a:pt x="77" y="36"/>
                      <a:pt x="94" y="36"/>
                    </a:cubicBezTo>
                    <a:cubicBezTo>
                      <a:pt x="95" y="36"/>
                      <a:pt x="96" y="36"/>
                      <a:pt x="96" y="36"/>
                    </a:cubicBezTo>
                    <a:cubicBezTo>
                      <a:pt x="97" y="39"/>
                      <a:pt x="97" y="41"/>
                      <a:pt x="97" y="44"/>
                    </a:cubicBezTo>
                    <a:cubicBezTo>
                      <a:pt x="97" y="64"/>
                      <a:pt x="81" y="80"/>
                      <a:pt x="61" y="80"/>
                    </a:cubicBezTo>
                    <a:close/>
                  </a:path>
                </a:pathLst>
              </a:cu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27" name="Oval 129"/>
              <p:cNvSpPr>
                <a:spLocks noChangeArrowheads="1"/>
              </p:cNvSpPr>
              <p:nvPr/>
            </p:nvSpPr>
            <p:spPr bwMode="auto">
              <a:xfrm>
                <a:off x="3943350" y="3233738"/>
                <a:ext cx="33338" cy="33338"/>
              </a:xfrm>
              <a:prstGeom prst="ellipse">
                <a:avLst/>
              </a:pr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sp>
            <p:nvSpPr>
              <p:cNvPr id="28" name="Oval 130"/>
              <p:cNvSpPr>
                <a:spLocks noChangeArrowheads="1"/>
              </p:cNvSpPr>
              <p:nvPr/>
            </p:nvSpPr>
            <p:spPr bwMode="auto">
              <a:xfrm>
                <a:off x="4014788" y="3233738"/>
                <a:ext cx="33338" cy="33338"/>
              </a:xfrm>
              <a:prstGeom prst="ellipse">
                <a:avLst/>
              </a:prstGeom>
              <a:grpFill/>
              <a:ln w="9525">
                <a:noFill/>
                <a:round/>
                <a:headEnd/>
                <a:tailEnd/>
              </a:ln>
            </p:spPr>
            <p:txBody>
              <a:bodyPr/>
              <a:lstStyle/>
              <a:p>
                <a:pPr defTabSz="1218987" eaLnBrk="1" fontAlgn="auto" hangingPunct="1">
                  <a:spcBef>
                    <a:spcPts val="0"/>
                  </a:spcBef>
                  <a:spcAft>
                    <a:spcPts val="0"/>
                  </a:spcAft>
                  <a:defRPr/>
                </a:pPr>
                <a:endParaRPr lang="en-US" dirty="0">
                  <a:latin typeface="+mn-lt"/>
                  <a:ea typeface="+mn-ea"/>
                </a:endParaRPr>
              </a:p>
            </p:txBody>
          </p:sp>
        </p:grpSp>
        <p:sp>
          <p:nvSpPr>
            <p:cNvPr id="33" name="Freeform 171"/>
            <p:cNvSpPr>
              <a:spLocks noEditPoints="1"/>
            </p:cNvSpPr>
            <p:nvPr/>
          </p:nvSpPr>
          <p:spPr bwMode="auto">
            <a:xfrm>
              <a:off x="617929" y="6126138"/>
              <a:ext cx="374905" cy="343985"/>
            </a:xfrm>
            <a:custGeom>
              <a:avLst/>
              <a:gdLst>
                <a:gd name="T0" fmla="*/ 2147483646 w 182"/>
                <a:gd name="T1" fmla="*/ 2147483646 h 167"/>
                <a:gd name="T2" fmla="*/ 2147483646 w 182"/>
                <a:gd name="T3" fmla="*/ 2147483646 h 167"/>
                <a:gd name="T4" fmla="*/ 2147483646 w 182"/>
                <a:gd name="T5" fmla="*/ 2147483646 h 167"/>
                <a:gd name="T6" fmla="*/ 2147483646 w 182"/>
                <a:gd name="T7" fmla="*/ 2147483646 h 167"/>
                <a:gd name="T8" fmla="*/ 2147483646 w 182"/>
                <a:gd name="T9" fmla="*/ 0 h 167"/>
                <a:gd name="T10" fmla="*/ 0 w 182"/>
                <a:gd name="T11" fmla="*/ 2147483646 h 167"/>
                <a:gd name="T12" fmla="*/ 2147483646 w 182"/>
                <a:gd name="T13" fmla="*/ 2147483646 h 167"/>
                <a:gd name="T14" fmla="*/ 2147483646 w 182"/>
                <a:gd name="T15" fmla="*/ 2147483646 h 167"/>
                <a:gd name="T16" fmla="*/ 2147483646 w 182"/>
                <a:gd name="T17" fmla="*/ 2147483646 h 167"/>
                <a:gd name="T18" fmla="*/ 2147483646 w 182"/>
                <a:gd name="T19" fmla="*/ 2147483646 h 167"/>
                <a:gd name="T20" fmla="*/ 2147483646 w 182"/>
                <a:gd name="T21" fmla="*/ 2147483646 h 167"/>
                <a:gd name="T22" fmla="*/ 2147483646 w 182"/>
                <a:gd name="T23" fmla="*/ 2147483646 h 167"/>
                <a:gd name="T24" fmla="*/ 2147483646 w 182"/>
                <a:gd name="T25" fmla="*/ 2147483646 h 167"/>
                <a:gd name="T26" fmla="*/ 2147483646 w 182"/>
                <a:gd name="T27" fmla="*/ 2147483646 h 167"/>
                <a:gd name="T28" fmla="*/ 2147483646 w 182"/>
                <a:gd name="T29" fmla="*/ 2147483646 h 167"/>
                <a:gd name="T30" fmla="*/ 2147483646 w 182"/>
                <a:gd name="T31" fmla="*/ 2147483646 h 167"/>
                <a:gd name="T32" fmla="*/ 2147483646 w 182"/>
                <a:gd name="T33" fmla="*/ 2147483646 h 167"/>
                <a:gd name="T34" fmla="*/ 2147483646 w 182"/>
                <a:gd name="T35" fmla="*/ 2147483646 h 167"/>
                <a:gd name="T36" fmla="*/ 2147483646 w 182"/>
                <a:gd name="T37" fmla="*/ 2147483646 h 167"/>
                <a:gd name="T38" fmla="*/ 2147483646 w 182"/>
                <a:gd name="T39" fmla="*/ 2147483646 h 167"/>
                <a:gd name="T40" fmla="*/ 2147483646 w 182"/>
                <a:gd name="T41" fmla="*/ 2147483646 h 167"/>
                <a:gd name="T42" fmla="*/ 2147483646 w 182"/>
                <a:gd name="T43" fmla="*/ 2147483646 h 167"/>
                <a:gd name="T44" fmla="*/ 2147483646 w 182"/>
                <a:gd name="T45" fmla="*/ 2147483646 h 167"/>
                <a:gd name="T46" fmla="*/ 2147483646 w 182"/>
                <a:gd name="T47" fmla="*/ 2147483646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2" h="167">
                  <a:moveTo>
                    <a:pt x="148" y="44"/>
                  </a:moveTo>
                  <a:lnTo>
                    <a:pt x="148" y="2"/>
                  </a:lnTo>
                  <a:lnTo>
                    <a:pt x="126" y="2"/>
                  </a:lnTo>
                  <a:lnTo>
                    <a:pt x="126" y="26"/>
                  </a:lnTo>
                  <a:lnTo>
                    <a:pt x="90" y="0"/>
                  </a:lnTo>
                  <a:lnTo>
                    <a:pt x="0" y="70"/>
                  </a:lnTo>
                  <a:lnTo>
                    <a:pt x="15" y="87"/>
                  </a:lnTo>
                  <a:lnTo>
                    <a:pt x="24" y="81"/>
                  </a:lnTo>
                  <a:lnTo>
                    <a:pt x="24" y="167"/>
                  </a:lnTo>
                  <a:lnTo>
                    <a:pt x="158" y="167"/>
                  </a:lnTo>
                  <a:lnTo>
                    <a:pt x="158" y="81"/>
                  </a:lnTo>
                  <a:lnTo>
                    <a:pt x="168" y="87"/>
                  </a:lnTo>
                  <a:lnTo>
                    <a:pt x="182" y="70"/>
                  </a:lnTo>
                  <a:lnTo>
                    <a:pt x="148" y="44"/>
                  </a:lnTo>
                  <a:close/>
                  <a:moveTo>
                    <a:pt x="145" y="154"/>
                  </a:moveTo>
                  <a:lnTo>
                    <a:pt x="115" y="154"/>
                  </a:lnTo>
                  <a:lnTo>
                    <a:pt x="115" y="104"/>
                  </a:lnTo>
                  <a:lnTo>
                    <a:pt x="68" y="104"/>
                  </a:lnTo>
                  <a:lnTo>
                    <a:pt x="68" y="154"/>
                  </a:lnTo>
                  <a:lnTo>
                    <a:pt x="37" y="154"/>
                  </a:lnTo>
                  <a:lnTo>
                    <a:pt x="37" y="71"/>
                  </a:lnTo>
                  <a:lnTo>
                    <a:pt x="90" y="31"/>
                  </a:lnTo>
                  <a:lnTo>
                    <a:pt x="145" y="71"/>
                  </a:lnTo>
                  <a:lnTo>
                    <a:pt x="145" y="154"/>
                  </a:lnTo>
                  <a:close/>
                </a:path>
              </a:pathLst>
            </a:custGeom>
            <a:solidFill>
              <a:schemeClr val="accent2"/>
            </a:solidFill>
            <a:ln>
              <a:noFill/>
            </a:ln>
          </p:spPr>
          <p:txBody>
            <a:bodyPr lIns="243797" tIns="121899" rIns="243797" bIns="121899"/>
            <a:lstStyle/>
            <a:p>
              <a:endParaRPr lang="en-US" dirty="0"/>
            </a:p>
          </p:txBody>
        </p:sp>
        <p:sp>
          <p:nvSpPr>
            <p:cNvPr id="39" name="Freeform 143"/>
            <p:cNvSpPr>
              <a:spLocks noEditPoints="1"/>
            </p:cNvSpPr>
            <p:nvPr/>
          </p:nvSpPr>
          <p:spPr bwMode="auto">
            <a:xfrm>
              <a:off x="594594" y="5659350"/>
              <a:ext cx="398239" cy="328425"/>
            </a:xfrm>
            <a:custGeom>
              <a:avLst/>
              <a:gdLst>
                <a:gd name="T0" fmla="*/ 2147483646 w 70"/>
                <a:gd name="T1" fmla="*/ 2147483646 h 58"/>
                <a:gd name="T2" fmla="*/ 2147483646 w 70"/>
                <a:gd name="T3" fmla="*/ 2147483646 h 58"/>
                <a:gd name="T4" fmla="*/ 2147483646 w 70"/>
                <a:gd name="T5" fmla="*/ 2147483646 h 58"/>
                <a:gd name="T6" fmla="*/ 2147483646 w 70"/>
                <a:gd name="T7" fmla="*/ 2147483646 h 58"/>
                <a:gd name="T8" fmla="*/ 2147483646 w 70"/>
                <a:gd name="T9" fmla="*/ 2147483646 h 58"/>
                <a:gd name="T10" fmla="*/ 2147483646 w 70"/>
                <a:gd name="T11" fmla="*/ 2147483646 h 58"/>
                <a:gd name="T12" fmla="*/ 2147483646 w 70"/>
                <a:gd name="T13" fmla="*/ 2147483646 h 58"/>
                <a:gd name="T14" fmla="*/ 2147483646 w 70"/>
                <a:gd name="T15" fmla="*/ 2147483646 h 58"/>
                <a:gd name="T16" fmla="*/ 2147483646 w 70"/>
                <a:gd name="T17" fmla="*/ 2147483646 h 58"/>
                <a:gd name="T18" fmla="*/ 0 w 70"/>
                <a:gd name="T19" fmla="*/ 2147483646 h 58"/>
                <a:gd name="T20" fmla="*/ 2147483646 w 70"/>
                <a:gd name="T21" fmla="*/ 2147483646 h 58"/>
                <a:gd name="T22" fmla="*/ 2147483646 w 70"/>
                <a:gd name="T23" fmla="*/ 2147483646 h 58"/>
                <a:gd name="T24" fmla="*/ 2147483646 w 70"/>
                <a:gd name="T25" fmla="*/ 2147483646 h 58"/>
                <a:gd name="T26" fmla="*/ 2147483646 w 70"/>
                <a:gd name="T27" fmla="*/ 2147483646 h 58"/>
                <a:gd name="T28" fmla="*/ 2147483646 w 70"/>
                <a:gd name="T29" fmla="*/ 2147483646 h 58"/>
                <a:gd name="T30" fmla="*/ 2147483646 w 70"/>
                <a:gd name="T31" fmla="*/ 2147483646 h 58"/>
                <a:gd name="T32" fmla="*/ 2147483646 w 70"/>
                <a:gd name="T33" fmla="*/ 2147483646 h 58"/>
                <a:gd name="T34" fmla="*/ 2147483646 w 70"/>
                <a:gd name="T35" fmla="*/ 0 h 58"/>
                <a:gd name="T36" fmla="*/ 2147483646 w 70"/>
                <a:gd name="T37" fmla="*/ 0 h 58"/>
                <a:gd name="T38" fmla="*/ 2147483646 w 70"/>
                <a:gd name="T39" fmla="*/ 2147483646 h 58"/>
                <a:gd name="T40" fmla="*/ 2147483646 w 70"/>
                <a:gd name="T41" fmla="*/ 2147483646 h 58"/>
                <a:gd name="T42" fmla="*/ 2147483646 w 70"/>
                <a:gd name="T43" fmla="*/ 2147483646 h 58"/>
                <a:gd name="T44" fmla="*/ 2147483646 w 70"/>
                <a:gd name="T45" fmla="*/ 2147483646 h 58"/>
                <a:gd name="T46" fmla="*/ 2147483646 w 70"/>
                <a:gd name="T47" fmla="*/ 2147483646 h 58"/>
                <a:gd name="T48" fmla="*/ 2147483646 w 70"/>
                <a:gd name="T49" fmla="*/ 2147483646 h 58"/>
                <a:gd name="T50" fmla="*/ 2147483646 w 70"/>
                <a:gd name="T51" fmla="*/ 2147483646 h 58"/>
                <a:gd name="T52" fmla="*/ 2147483646 w 70"/>
                <a:gd name="T53" fmla="*/ 2147483646 h 58"/>
                <a:gd name="T54" fmla="*/ 2147483646 w 70"/>
                <a:gd name="T55" fmla="*/ 2147483646 h 58"/>
                <a:gd name="T56" fmla="*/ 2147483646 w 70"/>
                <a:gd name="T57" fmla="*/ 2147483646 h 58"/>
                <a:gd name="T58" fmla="*/ 2147483646 w 70"/>
                <a:gd name="T59" fmla="*/ 2147483646 h 58"/>
                <a:gd name="T60" fmla="*/ 2147483646 w 70"/>
                <a:gd name="T61" fmla="*/ 2147483646 h 58"/>
                <a:gd name="T62" fmla="*/ 2147483646 w 70"/>
                <a:gd name="T63" fmla="*/ 2147483646 h 58"/>
                <a:gd name="T64" fmla="*/ 2147483646 w 70"/>
                <a:gd name="T65" fmla="*/ 2147483646 h 58"/>
                <a:gd name="T66" fmla="*/ 2147483646 w 70"/>
                <a:gd name="T67" fmla="*/ 2147483646 h 58"/>
                <a:gd name="T68" fmla="*/ 2147483646 w 70"/>
                <a:gd name="T69" fmla="*/ 2147483646 h 58"/>
                <a:gd name="T70" fmla="*/ 2147483646 w 70"/>
                <a:gd name="T71" fmla="*/ 2147483646 h 58"/>
                <a:gd name="T72" fmla="*/ 2147483646 w 70"/>
                <a:gd name="T73" fmla="*/ 2147483646 h 58"/>
                <a:gd name="T74" fmla="*/ 2147483646 w 70"/>
                <a:gd name="T75" fmla="*/ 2147483646 h 58"/>
                <a:gd name="T76" fmla="*/ 2147483646 w 70"/>
                <a:gd name="T77" fmla="*/ 2147483646 h 58"/>
                <a:gd name="T78" fmla="*/ 2147483646 w 70"/>
                <a:gd name="T79" fmla="*/ 2147483646 h 58"/>
                <a:gd name="T80" fmla="*/ 2147483646 w 70"/>
                <a:gd name="T81" fmla="*/ 2147483646 h 58"/>
                <a:gd name="T82" fmla="*/ 2147483646 w 70"/>
                <a:gd name="T83" fmla="*/ 2147483646 h 58"/>
                <a:gd name="T84" fmla="*/ 2147483646 w 70"/>
                <a:gd name="T85" fmla="*/ 2147483646 h 58"/>
                <a:gd name="T86" fmla="*/ 2147483646 w 70"/>
                <a:gd name="T87" fmla="*/ 2147483646 h 58"/>
                <a:gd name="T88" fmla="*/ 2147483646 w 70"/>
                <a:gd name="T89" fmla="*/ 2147483646 h 58"/>
                <a:gd name="T90" fmla="*/ 2147483646 w 70"/>
                <a:gd name="T91" fmla="*/ 2147483646 h 58"/>
                <a:gd name="T92" fmla="*/ 2147483646 w 70"/>
                <a:gd name="T93" fmla="*/ 2147483646 h 58"/>
                <a:gd name="T94" fmla="*/ 2147483646 w 70"/>
                <a:gd name="T95" fmla="*/ 2147483646 h 58"/>
                <a:gd name="T96" fmla="*/ 2147483646 w 70"/>
                <a:gd name="T97" fmla="*/ 2147483646 h 58"/>
                <a:gd name="T98" fmla="*/ 2147483646 w 70"/>
                <a:gd name="T99" fmla="*/ 2147483646 h 58"/>
                <a:gd name="T100" fmla="*/ 2147483646 w 70"/>
                <a:gd name="T101" fmla="*/ 2147483646 h 58"/>
                <a:gd name="T102" fmla="*/ 2147483646 w 70"/>
                <a:gd name="T103" fmla="*/ 2147483646 h 58"/>
                <a:gd name="T104" fmla="*/ 2147483646 w 70"/>
                <a:gd name="T105" fmla="*/ 2147483646 h 58"/>
                <a:gd name="T106" fmla="*/ 2147483646 w 70"/>
                <a:gd name="T107" fmla="*/ 2147483646 h 58"/>
                <a:gd name="T108" fmla="*/ 2147483646 w 70"/>
                <a:gd name="T109" fmla="*/ 2147483646 h 58"/>
                <a:gd name="T110" fmla="*/ 2147483646 w 70"/>
                <a:gd name="T111" fmla="*/ 2147483646 h 58"/>
                <a:gd name="T112" fmla="*/ 2147483646 w 70"/>
                <a:gd name="T113" fmla="*/ 2147483646 h 58"/>
                <a:gd name="T114" fmla="*/ 2147483646 w 70"/>
                <a:gd name="T115" fmla="*/ 2147483646 h 58"/>
                <a:gd name="T116" fmla="*/ 2147483646 w 70"/>
                <a:gd name="T117" fmla="*/ 2147483646 h 58"/>
                <a:gd name="T118" fmla="*/ 2147483646 w 70"/>
                <a:gd name="T119" fmla="*/ 2147483646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 h="58">
                  <a:moveTo>
                    <a:pt x="70" y="46"/>
                  </a:moveTo>
                  <a:cubicBezTo>
                    <a:pt x="70" y="47"/>
                    <a:pt x="69" y="48"/>
                    <a:pt x="68" y="48"/>
                  </a:cubicBezTo>
                  <a:cubicBezTo>
                    <a:pt x="61" y="48"/>
                    <a:pt x="61" y="48"/>
                    <a:pt x="61" y="48"/>
                  </a:cubicBezTo>
                  <a:cubicBezTo>
                    <a:pt x="61" y="53"/>
                    <a:pt x="56" y="58"/>
                    <a:pt x="51" y="58"/>
                  </a:cubicBezTo>
                  <a:cubicBezTo>
                    <a:pt x="46" y="58"/>
                    <a:pt x="41" y="53"/>
                    <a:pt x="41" y="48"/>
                  </a:cubicBezTo>
                  <a:cubicBezTo>
                    <a:pt x="27" y="48"/>
                    <a:pt x="27" y="48"/>
                    <a:pt x="27" y="48"/>
                  </a:cubicBezTo>
                  <a:cubicBezTo>
                    <a:pt x="27" y="53"/>
                    <a:pt x="22" y="58"/>
                    <a:pt x="17" y="58"/>
                  </a:cubicBezTo>
                  <a:cubicBezTo>
                    <a:pt x="11" y="58"/>
                    <a:pt x="7" y="53"/>
                    <a:pt x="7" y="48"/>
                  </a:cubicBezTo>
                  <a:cubicBezTo>
                    <a:pt x="2" y="48"/>
                    <a:pt x="2" y="48"/>
                    <a:pt x="2" y="48"/>
                  </a:cubicBezTo>
                  <a:cubicBezTo>
                    <a:pt x="1" y="48"/>
                    <a:pt x="0" y="47"/>
                    <a:pt x="0" y="46"/>
                  </a:cubicBezTo>
                  <a:cubicBezTo>
                    <a:pt x="0" y="44"/>
                    <a:pt x="1" y="43"/>
                    <a:pt x="2" y="43"/>
                  </a:cubicBezTo>
                  <a:cubicBezTo>
                    <a:pt x="2" y="27"/>
                    <a:pt x="2" y="27"/>
                    <a:pt x="2" y="27"/>
                  </a:cubicBezTo>
                  <a:cubicBezTo>
                    <a:pt x="2" y="26"/>
                    <a:pt x="3" y="24"/>
                    <a:pt x="4" y="23"/>
                  </a:cubicBezTo>
                  <a:cubicBezTo>
                    <a:pt x="12" y="16"/>
                    <a:pt x="12" y="16"/>
                    <a:pt x="12" y="16"/>
                  </a:cubicBezTo>
                  <a:cubicBezTo>
                    <a:pt x="12" y="15"/>
                    <a:pt x="14" y="14"/>
                    <a:pt x="16" y="14"/>
                  </a:cubicBezTo>
                  <a:cubicBezTo>
                    <a:pt x="22" y="14"/>
                    <a:pt x="22" y="14"/>
                    <a:pt x="22" y="14"/>
                  </a:cubicBezTo>
                  <a:cubicBezTo>
                    <a:pt x="22" y="2"/>
                    <a:pt x="22" y="2"/>
                    <a:pt x="22" y="2"/>
                  </a:cubicBezTo>
                  <a:cubicBezTo>
                    <a:pt x="22" y="1"/>
                    <a:pt x="23" y="0"/>
                    <a:pt x="24" y="0"/>
                  </a:cubicBezTo>
                  <a:cubicBezTo>
                    <a:pt x="68" y="0"/>
                    <a:pt x="68" y="0"/>
                    <a:pt x="68" y="0"/>
                  </a:cubicBezTo>
                  <a:cubicBezTo>
                    <a:pt x="69" y="0"/>
                    <a:pt x="70" y="1"/>
                    <a:pt x="70" y="2"/>
                  </a:cubicBezTo>
                  <a:lnTo>
                    <a:pt x="70" y="46"/>
                  </a:lnTo>
                  <a:close/>
                  <a:moveTo>
                    <a:pt x="22" y="29"/>
                  </a:moveTo>
                  <a:cubicBezTo>
                    <a:pt x="22" y="19"/>
                    <a:pt x="22" y="19"/>
                    <a:pt x="22" y="19"/>
                  </a:cubicBezTo>
                  <a:cubicBezTo>
                    <a:pt x="16" y="19"/>
                    <a:pt x="16" y="19"/>
                    <a:pt x="16" y="19"/>
                  </a:cubicBezTo>
                  <a:cubicBezTo>
                    <a:pt x="16" y="19"/>
                    <a:pt x="15" y="19"/>
                    <a:pt x="15" y="19"/>
                  </a:cubicBezTo>
                  <a:cubicBezTo>
                    <a:pt x="7" y="27"/>
                    <a:pt x="7" y="27"/>
                    <a:pt x="7" y="27"/>
                  </a:cubicBezTo>
                  <a:cubicBezTo>
                    <a:pt x="7" y="27"/>
                    <a:pt x="7" y="27"/>
                    <a:pt x="7" y="28"/>
                  </a:cubicBezTo>
                  <a:cubicBezTo>
                    <a:pt x="7" y="29"/>
                    <a:pt x="7" y="29"/>
                    <a:pt x="7" y="29"/>
                  </a:cubicBezTo>
                  <a:lnTo>
                    <a:pt x="22" y="29"/>
                  </a:lnTo>
                  <a:close/>
                  <a:moveTo>
                    <a:pt x="17" y="43"/>
                  </a:moveTo>
                  <a:cubicBezTo>
                    <a:pt x="14" y="43"/>
                    <a:pt x="12" y="45"/>
                    <a:pt x="12" y="48"/>
                  </a:cubicBezTo>
                  <a:cubicBezTo>
                    <a:pt x="12" y="51"/>
                    <a:pt x="14" y="53"/>
                    <a:pt x="17" y="53"/>
                  </a:cubicBezTo>
                  <a:cubicBezTo>
                    <a:pt x="20" y="53"/>
                    <a:pt x="22" y="51"/>
                    <a:pt x="22" y="48"/>
                  </a:cubicBezTo>
                  <a:cubicBezTo>
                    <a:pt x="22" y="45"/>
                    <a:pt x="20" y="43"/>
                    <a:pt x="17" y="43"/>
                  </a:cubicBezTo>
                  <a:close/>
                  <a:moveTo>
                    <a:pt x="61" y="15"/>
                  </a:moveTo>
                  <a:cubicBezTo>
                    <a:pt x="61" y="15"/>
                    <a:pt x="60" y="14"/>
                    <a:pt x="59" y="14"/>
                  </a:cubicBezTo>
                  <a:cubicBezTo>
                    <a:pt x="51" y="14"/>
                    <a:pt x="51" y="14"/>
                    <a:pt x="51" y="14"/>
                  </a:cubicBezTo>
                  <a:cubicBezTo>
                    <a:pt x="51" y="6"/>
                    <a:pt x="51" y="6"/>
                    <a:pt x="51" y="6"/>
                  </a:cubicBezTo>
                  <a:cubicBezTo>
                    <a:pt x="51" y="5"/>
                    <a:pt x="50" y="4"/>
                    <a:pt x="50" y="4"/>
                  </a:cubicBezTo>
                  <a:cubicBezTo>
                    <a:pt x="42" y="4"/>
                    <a:pt x="42" y="4"/>
                    <a:pt x="42" y="4"/>
                  </a:cubicBezTo>
                  <a:cubicBezTo>
                    <a:pt x="42" y="4"/>
                    <a:pt x="41" y="5"/>
                    <a:pt x="41" y="6"/>
                  </a:cubicBezTo>
                  <a:cubicBezTo>
                    <a:pt x="41" y="14"/>
                    <a:pt x="41" y="14"/>
                    <a:pt x="41" y="14"/>
                  </a:cubicBezTo>
                  <a:cubicBezTo>
                    <a:pt x="33" y="14"/>
                    <a:pt x="33" y="14"/>
                    <a:pt x="33" y="14"/>
                  </a:cubicBezTo>
                  <a:cubicBezTo>
                    <a:pt x="32" y="14"/>
                    <a:pt x="31" y="15"/>
                    <a:pt x="31" y="15"/>
                  </a:cubicBezTo>
                  <a:cubicBezTo>
                    <a:pt x="31" y="23"/>
                    <a:pt x="31" y="23"/>
                    <a:pt x="31" y="23"/>
                  </a:cubicBezTo>
                  <a:cubicBezTo>
                    <a:pt x="31" y="23"/>
                    <a:pt x="32" y="24"/>
                    <a:pt x="33" y="24"/>
                  </a:cubicBezTo>
                  <a:cubicBezTo>
                    <a:pt x="41" y="24"/>
                    <a:pt x="41" y="24"/>
                    <a:pt x="41" y="24"/>
                  </a:cubicBezTo>
                  <a:cubicBezTo>
                    <a:pt x="41" y="32"/>
                    <a:pt x="41" y="32"/>
                    <a:pt x="41" y="32"/>
                  </a:cubicBezTo>
                  <a:cubicBezTo>
                    <a:pt x="41" y="33"/>
                    <a:pt x="42" y="34"/>
                    <a:pt x="42" y="34"/>
                  </a:cubicBezTo>
                  <a:cubicBezTo>
                    <a:pt x="50" y="34"/>
                    <a:pt x="50" y="34"/>
                    <a:pt x="50" y="34"/>
                  </a:cubicBezTo>
                  <a:cubicBezTo>
                    <a:pt x="50" y="34"/>
                    <a:pt x="51" y="33"/>
                    <a:pt x="51" y="32"/>
                  </a:cubicBezTo>
                  <a:cubicBezTo>
                    <a:pt x="51" y="24"/>
                    <a:pt x="51" y="24"/>
                    <a:pt x="51" y="24"/>
                  </a:cubicBezTo>
                  <a:cubicBezTo>
                    <a:pt x="59" y="24"/>
                    <a:pt x="59" y="24"/>
                    <a:pt x="59" y="24"/>
                  </a:cubicBezTo>
                  <a:cubicBezTo>
                    <a:pt x="60" y="24"/>
                    <a:pt x="61" y="23"/>
                    <a:pt x="61" y="23"/>
                  </a:cubicBezTo>
                  <a:lnTo>
                    <a:pt x="61" y="15"/>
                  </a:lnTo>
                  <a:close/>
                  <a:moveTo>
                    <a:pt x="51" y="43"/>
                  </a:moveTo>
                  <a:cubicBezTo>
                    <a:pt x="48" y="43"/>
                    <a:pt x="46" y="45"/>
                    <a:pt x="46" y="48"/>
                  </a:cubicBezTo>
                  <a:cubicBezTo>
                    <a:pt x="46" y="51"/>
                    <a:pt x="48" y="53"/>
                    <a:pt x="51" y="53"/>
                  </a:cubicBezTo>
                  <a:cubicBezTo>
                    <a:pt x="54" y="53"/>
                    <a:pt x="56" y="51"/>
                    <a:pt x="56" y="48"/>
                  </a:cubicBezTo>
                  <a:cubicBezTo>
                    <a:pt x="56" y="45"/>
                    <a:pt x="54" y="43"/>
                    <a:pt x="51" y="43"/>
                  </a:cubicBezTo>
                  <a:close/>
                </a:path>
              </a:pathLst>
            </a:custGeom>
            <a:solidFill>
              <a:schemeClr val="accent2"/>
            </a:solidFill>
            <a:ln>
              <a:noFill/>
            </a:ln>
          </p:spPr>
          <p:txBody>
            <a:bodyPr lIns="243797" tIns="121899" rIns="243797" bIns="121899"/>
            <a:lstStyle/>
            <a:p>
              <a:endParaRPr lang="en-US" dirty="0"/>
            </a:p>
          </p:txBody>
        </p:sp>
        <p:sp>
          <p:nvSpPr>
            <p:cNvPr id="8" name="Rectangle 7"/>
            <p:cNvSpPr/>
            <p:nvPr/>
          </p:nvSpPr>
          <p:spPr>
            <a:xfrm>
              <a:off x="1082773" y="4057305"/>
              <a:ext cx="6096000" cy="2585323"/>
            </a:xfrm>
            <a:prstGeom prst="rect">
              <a:avLst/>
            </a:prstGeom>
          </p:spPr>
          <p:txBody>
            <a:bodyPr>
              <a:spAutoFit/>
            </a:bodyPr>
            <a:lstStyle/>
            <a:p>
              <a:r>
                <a:rPr lang="en-US" dirty="0">
                  <a:solidFill>
                    <a:schemeClr val="tx2"/>
                  </a:solidFill>
                </a:rPr>
                <a:t>Neuropsychiatric Center</a:t>
              </a:r>
            </a:p>
            <a:p>
              <a:endParaRPr lang="en-US" dirty="0">
                <a:solidFill>
                  <a:schemeClr val="tx2"/>
                </a:solidFill>
              </a:endParaRPr>
            </a:p>
            <a:p>
              <a:r>
                <a:rPr lang="en-US" dirty="0">
                  <a:solidFill>
                    <a:schemeClr val="tx2"/>
                  </a:solidFill>
                </a:rPr>
                <a:t>Four Behavioral Clinics</a:t>
              </a:r>
            </a:p>
            <a:p>
              <a:endParaRPr lang="en-US" dirty="0">
                <a:solidFill>
                  <a:schemeClr val="tx2"/>
                </a:solidFill>
              </a:endParaRPr>
            </a:p>
            <a:p>
              <a:r>
                <a:rPr lang="en-US" dirty="0">
                  <a:solidFill>
                    <a:schemeClr val="tx2"/>
                  </a:solidFill>
                </a:rPr>
                <a:t>52 School-based co-locations</a:t>
              </a:r>
            </a:p>
            <a:p>
              <a:endParaRPr lang="en-US" dirty="0">
                <a:solidFill>
                  <a:schemeClr val="tx2"/>
                </a:solidFill>
              </a:endParaRPr>
            </a:p>
            <a:p>
              <a:r>
                <a:rPr lang="en-US" dirty="0">
                  <a:solidFill>
                    <a:schemeClr val="tx2"/>
                  </a:solidFill>
                </a:rPr>
                <a:t>Crisis Residential Unit (18 beds)</a:t>
              </a:r>
            </a:p>
            <a:p>
              <a:endParaRPr lang="en-US" dirty="0">
                <a:solidFill>
                  <a:schemeClr val="tx2"/>
                </a:solidFill>
              </a:endParaRPr>
            </a:p>
            <a:p>
              <a:r>
                <a:rPr lang="en-US" dirty="0">
                  <a:solidFill>
                    <a:schemeClr val="tx2"/>
                  </a:solidFill>
                </a:rPr>
                <a:t>Judge Ed Emmett Mental Health Diversion Center</a:t>
              </a:r>
            </a:p>
          </p:txBody>
        </p:sp>
      </p:grpSp>
      <p:pic>
        <p:nvPicPr>
          <p:cNvPr id="55" name="Picture 54"/>
          <p:cNvPicPr>
            <a:picLocks noChangeAspect="1"/>
          </p:cNvPicPr>
          <p:nvPr/>
        </p:nvPicPr>
        <p:blipFill>
          <a:blip r:embed="rId4">
            <a:clrChange>
              <a:clrFrom>
                <a:srgbClr val="FFFFFF"/>
              </a:clrFrom>
              <a:clrTo>
                <a:srgbClr val="FFFFFF">
                  <a:alpha val="0"/>
                </a:srgbClr>
              </a:clrTo>
            </a:clrChange>
          </a:blip>
          <a:stretch>
            <a:fillRect/>
          </a:stretch>
        </p:blipFill>
        <p:spPr>
          <a:xfrm>
            <a:off x="831790" y="1497909"/>
            <a:ext cx="10532037" cy="2242148"/>
          </a:xfrm>
          <a:prstGeom prst="rect">
            <a:avLst/>
          </a:prstGeom>
        </p:spPr>
      </p:pic>
      <p:sp>
        <p:nvSpPr>
          <p:cNvPr id="56" name="Rectangle 55"/>
          <p:cNvSpPr/>
          <p:nvPr/>
        </p:nvSpPr>
        <p:spPr>
          <a:xfrm>
            <a:off x="1011712" y="6534468"/>
            <a:ext cx="10711702" cy="379591"/>
          </a:xfrm>
          <a:prstGeom prst="rect">
            <a:avLst/>
          </a:prstGeom>
        </p:spPr>
        <p:txBody>
          <a:bodyPr wrap="square">
            <a:spAutoFit/>
          </a:bodyPr>
          <a:lstStyle/>
          <a:p>
            <a:r>
              <a:rPr lang="en-US" sz="2800" b="1" baseline="30000" dirty="0">
                <a:solidFill>
                  <a:schemeClr val="accent1"/>
                </a:solidFill>
              </a:rPr>
              <a:t>80% of the people we serve have household incomes at or below the Federal Poverty Level.</a:t>
            </a:r>
          </a:p>
        </p:txBody>
      </p:sp>
    </p:spTree>
    <p:extLst>
      <p:ext uri="{BB962C8B-B14F-4D97-AF65-F5344CB8AC3E}">
        <p14:creationId xmlns:p14="http://schemas.microsoft.com/office/powerpoint/2010/main" val="3577844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090496" y="1697361"/>
            <a:ext cx="2731390" cy="4873255"/>
          </a:xfrm>
        </p:spPr>
        <p:txBody>
          <a:bodyPr>
            <a:normAutofit fontScale="92500" lnSpcReduction="20000"/>
          </a:bodyPr>
          <a:lstStyle/>
          <a:p>
            <a:r>
              <a:rPr lang="en-US" b="0" dirty="0"/>
              <a:t>Available 24/7/365</a:t>
            </a:r>
          </a:p>
          <a:p>
            <a:r>
              <a:rPr lang="en-US" b="0" dirty="0" smtClean="0"/>
              <a:t>Answers </a:t>
            </a:r>
            <a:r>
              <a:rPr lang="en-US" b="0" dirty="0"/>
              <a:t>approx. </a:t>
            </a:r>
            <a:r>
              <a:rPr lang="en-US" b="0" dirty="0" smtClean="0"/>
              <a:t>23,000 calls a month for 36 Texas counties</a:t>
            </a:r>
          </a:p>
          <a:p>
            <a:r>
              <a:rPr lang="en-US" b="0" dirty="0" smtClean="0"/>
              <a:t>43 </a:t>
            </a:r>
            <a:r>
              <a:rPr lang="en-US" b="0" dirty="0"/>
              <a:t>full time degreed  Crisis Line </a:t>
            </a:r>
            <a:r>
              <a:rPr lang="en-US" b="0" dirty="0" smtClean="0"/>
              <a:t>Specialists </a:t>
            </a:r>
          </a:p>
          <a:p>
            <a:r>
              <a:rPr lang="en-US" b="0" dirty="0" smtClean="0"/>
              <a:t>10 full time Access Line Specialists</a:t>
            </a:r>
          </a:p>
          <a:p>
            <a:r>
              <a:rPr lang="en-US" b="0" dirty="0" smtClean="0"/>
              <a:t>15 full time COVID Line Responders</a:t>
            </a:r>
            <a:endParaRPr lang="en-US" b="0" dirty="0"/>
          </a:p>
          <a:p>
            <a:r>
              <a:rPr lang="en-US" b="0" dirty="0" smtClean="0"/>
              <a:t>Serves as the National Suicide Prevention Lifeline responder for 20 Texas counties</a:t>
            </a:r>
            <a:endParaRPr lang="en-US" b="0"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7"/>
          </p:nvPr>
        </p:nvSpPr>
        <p:spPr/>
        <p:txBody>
          <a:bodyPr/>
          <a:lstStyle/>
          <a:p>
            <a:fld id="{ED2845CD-33FF-4C55-95A2-BB45CB2DAADA}" type="slidenum">
              <a:rPr lang="en-US" smtClean="0"/>
              <a:t>4</a:t>
            </a:fld>
            <a:endParaRPr lang="en-US"/>
          </a:p>
        </p:txBody>
      </p:sp>
      <p:sp>
        <p:nvSpPr>
          <p:cNvPr id="5" name="Title 4"/>
          <p:cNvSpPr>
            <a:spLocks noGrp="1"/>
          </p:cNvSpPr>
          <p:nvPr>
            <p:ph type="title"/>
          </p:nvPr>
        </p:nvSpPr>
        <p:spPr/>
        <p:txBody>
          <a:bodyPr/>
          <a:lstStyle/>
          <a:p>
            <a:r>
              <a:rPr lang="en-US" dirty="0" smtClean="0"/>
              <a:t>The Access Center</a:t>
            </a:r>
            <a:endParaRPr lang="en-US" dirty="0"/>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220" y="1223698"/>
            <a:ext cx="7728479" cy="515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345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54489" y="1697362"/>
            <a:ext cx="8937511" cy="5267401"/>
          </a:xfrm>
          <a:prstGeom prst="rect">
            <a:avLst/>
          </a:prstGeom>
        </p:spPr>
      </p:pic>
      <p:pic>
        <p:nvPicPr>
          <p:cNvPr id="8" name="Picture 7"/>
          <p:cNvPicPr>
            <a:picLocks noChangeAspect="1"/>
          </p:cNvPicPr>
          <p:nvPr/>
        </p:nvPicPr>
        <p:blipFill>
          <a:blip r:embed="rId3"/>
          <a:stretch>
            <a:fillRect/>
          </a:stretch>
        </p:blipFill>
        <p:spPr>
          <a:xfrm>
            <a:off x="118106" y="700994"/>
            <a:ext cx="4755292" cy="6346486"/>
          </a:xfrm>
          <a:prstGeom prst="rect">
            <a:avLst/>
          </a:prstGeom>
        </p:spPr>
      </p:pic>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Slide Number Placeholder 3"/>
          <p:cNvSpPr>
            <a:spLocks noGrp="1"/>
          </p:cNvSpPr>
          <p:nvPr>
            <p:ph type="sldNum" sz="quarter" idx="17"/>
          </p:nvPr>
        </p:nvSpPr>
        <p:spPr/>
        <p:txBody>
          <a:bodyPr/>
          <a:lstStyle/>
          <a:p>
            <a:fld id="{ED2845CD-33FF-4C55-95A2-BB45CB2DAADA}" type="slidenum">
              <a:rPr lang="en-US" smtClean="0"/>
              <a:t>5</a:t>
            </a:fld>
            <a:endParaRPr lang="en-US"/>
          </a:p>
        </p:txBody>
      </p:sp>
      <p:sp>
        <p:nvSpPr>
          <p:cNvPr id="5" name="Title 4"/>
          <p:cNvSpPr>
            <a:spLocks noGrp="1"/>
          </p:cNvSpPr>
          <p:nvPr>
            <p:ph type="title"/>
          </p:nvPr>
        </p:nvSpPr>
        <p:spPr/>
        <p:txBody>
          <a:bodyPr/>
          <a:lstStyle/>
          <a:p>
            <a:r>
              <a:rPr lang="en-US" dirty="0" smtClean="0"/>
              <a:t>The 911 Crisis Call Diversion Team</a:t>
            </a:r>
            <a:endParaRPr lang="en-US" dirty="0"/>
          </a:p>
        </p:txBody>
      </p:sp>
    </p:spTree>
    <p:extLst>
      <p:ext uri="{BB962C8B-B14F-4D97-AF65-F5344CB8AC3E}">
        <p14:creationId xmlns:p14="http://schemas.microsoft.com/office/powerpoint/2010/main" val="55909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17329" y="1855095"/>
            <a:ext cx="9495888" cy="4037148"/>
          </a:xfrm>
        </p:spPr>
        <p:txBody>
          <a:bodyPr>
            <a:normAutofit/>
          </a:bodyPr>
          <a:lstStyle/>
          <a:p>
            <a:r>
              <a:rPr lang="en-US" sz="2800" dirty="0" smtClean="0"/>
              <a:t>More </a:t>
            </a:r>
            <a:r>
              <a:rPr lang="en-US" sz="2800" dirty="0"/>
              <a:t>tired than usual</a:t>
            </a:r>
          </a:p>
          <a:p>
            <a:r>
              <a:rPr lang="en-US" sz="2800" dirty="0"/>
              <a:t>Like you’re not able to fall or stay asleep</a:t>
            </a:r>
          </a:p>
          <a:p>
            <a:r>
              <a:rPr lang="en-US" sz="2800" dirty="0"/>
              <a:t>Lack of interest in things you usually enjoy</a:t>
            </a:r>
          </a:p>
          <a:p>
            <a:r>
              <a:rPr lang="en-US" sz="2800" dirty="0"/>
              <a:t>Intense loneliness</a:t>
            </a:r>
          </a:p>
          <a:p>
            <a:r>
              <a:rPr lang="en-US" sz="2800" dirty="0"/>
              <a:t>Irritable</a:t>
            </a:r>
          </a:p>
          <a:p>
            <a:r>
              <a:rPr lang="en-US" sz="2800" dirty="0"/>
              <a:t>Unable to focus</a:t>
            </a:r>
          </a:p>
          <a:p>
            <a:r>
              <a:rPr lang="en-US" sz="2800" dirty="0"/>
              <a:t>Forgetful</a:t>
            </a:r>
          </a:p>
          <a:p>
            <a:pPr marL="3200400" lvl="7" indent="0">
              <a:buNone/>
            </a:pPr>
            <a:endParaRPr lang="en-US" altLang="en-US" sz="2400" dirty="0">
              <a:solidFill>
                <a:srgbClr val="00071E"/>
              </a:solidFill>
            </a:endParaRPr>
          </a:p>
        </p:txBody>
      </p:sp>
      <p:sp>
        <p:nvSpPr>
          <p:cNvPr id="4" name="Slide Number Placeholder 3"/>
          <p:cNvSpPr>
            <a:spLocks noGrp="1"/>
          </p:cNvSpPr>
          <p:nvPr>
            <p:ph type="sldNum" sz="quarter" idx="17"/>
          </p:nvPr>
        </p:nvSpPr>
        <p:spPr/>
        <p:txBody>
          <a:bodyPr/>
          <a:lstStyle/>
          <a:p>
            <a:fld id="{ED2845CD-33FF-4C55-95A2-BB45CB2DAADA}" type="slidenum">
              <a:rPr lang="en-US" smtClean="0"/>
              <a:t>6</a:t>
            </a:fld>
            <a:endParaRPr lang="en-US"/>
          </a:p>
        </p:txBody>
      </p:sp>
      <p:sp>
        <p:nvSpPr>
          <p:cNvPr id="5" name="Title 4"/>
          <p:cNvSpPr>
            <a:spLocks noGrp="1"/>
          </p:cNvSpPr>
          <p:nvPr>
            <p:ph type="title"/>
          </p:nvPr>
        </p:nvSpPr>
        <p:spPr/>
        <p:txBody>
          <a:bodyPr/>
          <a:lstStyle/>
          <a:p>
            <a:r>
              <a:rPr lang="en-US" dirty="0" smtClean="0"/>
              <a:t>Are you feeling…</a:t>
            </a:r>
            <a:endParaRPr lang="en-US" dirty="0"/>
          </a:p>
        </p:txBody>
      </p:sp>
    </p:spTree>
    <p:extLst>
      <p:ext uri="{BB962C8B-B14F-4D97-AF65-F5344CB8AC3E}">
        <p14:creationId xmlns:p14="http://schemas.microsoft.com/office/powerpoint/2010/main" val="422158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dirty="0"/>
              <a:t>In a recent Kaiser Family Foundation poll, nearly half (45%) of adults in the United States reported that their mental health has been negatively impacted due to worry and stress over the virus. As the pandemic wears on, it is likely the mental health burden will increase.</a:t>
            </a:r>
          </a:p>
          <a:p>
            <a:endParaRPr lang="en-US" dirty="0"/>
          </a:p>
          <a:p>
            <a:pPr algn="r"/>
            <a:r>
              <a:rPr lang="en-US" dirty="0">
                <a:hlinkClick r:id="rId2"/>
              </a:rPr>
              <a:t>https://www.kff.org/coronavirus-covid-19/issue-brief/the-implications-of-covid-19-for-mental-health-and-substance-use</a:t>
            </a:r>
            <a:endParaRPr lang="en-US" dirty="0"/>
          </a:p>
          <a:p>
            <a:endParaRPr lang="en-US" dirty="0"/>
          </a:p>
        </p:txBody>
      </p:sp>
      <p:sp>
        <p:nvSpPr>
          <p:cNvPr id="3" name="Text Placeholder 2"/>
          <p:cNvSpPr>
            <a:spLocks noGrp="1"/>
          </p:cNvSpPr>
          <p:nvPr>
            <p:ph type="body" sz="quarter" idx="14"/>
          </p:nvPr>
        </p:nvSpPr>
        <p:spPr/>
        <p:txBody>
          <a:bodyPr/>
          <a:lstStyle/>
          <a:p>
            <a:endParaRPr lang="en-US"/>
          </a:p>
        </p:txBody>
      </p:sp>
      <p:sp>
        <p:nvSpPr>
          <p:cNvPr id="4" name="Title 3"/>
          <p:cNvSpPr>
            <a:spLocks noGrp="1"/>
          </p:cNvSpPr>
          <p:nvPr>
            <p:ph type="title"/>
          </p:nvPr>
        </p:nvSpPr>
        <p:spPr/>
        <p:txBody>
          <a:bodyPr/>
          <a:lstStyle/>
          <a:p>
            <a:r>
              <a:rPr lang="en-US" dirty="0" smtClean="0"/>
              <a:t>You’re not alone!</a:t>
            </a:r>
            <a:endParaRPr lang="en-US" dirty="0"/>
          </a:p>
        </p:txBody>
      </p:sp>
    </p:spTree>
    <p:extLst>
      <p:ext uri="{BB962C8B-B14F-4D97-AF65-F5344CB8AC3E}">
        <p14:creationId xmlns:p14="http://schemas.microsoft.com/office/powerpoint/2010/main" val="406477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23232" y="2180771"/>
            <a:ext cx="10296525" cy="4320389"/>
          </a:xfrm>
        </p:spPr>
        <p:txBody>
          <a:bodyPr>
            <a:normAutofit fontScale="92500"/>
          </a:bodyPr>
          <a:lstStyle/>
          <a:p>
            <a:r>
              <a:rPr lang="en-US" b="0" dirty="0" smtClean="0"/>
              <a:t>Stress </a:t>
            </a:r>
            <a:r>
              <a:rPr lang="en-US" b="0" dirty="0"/>
              <a:t>of the calls</a:t>
            </a:r>
          </a:p>
          <a:p>
            <a:r>
              <a:rPr lang="en-US" b="0" dirty="0"/>
              <a:t>Long shifts</a:t>
            </a:r>
          </a:p>
          <a:p>
            <a:r>
              <a:rPr lang="en-US" b="0" dirty="0"/>
              <a:t>Too many shifts</a:t>
            </a:r>
          </a:p>
          <a:p>
            <a:r>
              <a:rPr lang="en-US" b="0" dirty="0"/>
              <a:t>High call volume</a:t>
            </a:r>
          </a:p>
          <a:p>
            <a:r>
              <a:rPr lang="en-US" b="0" dirty="0"/>
              <a:t>Too few people on the job</a:t>
            </a:r>
          </a:p>
          <a:p>
            <a:r>
              <a:rPr lang="en-US" b="0" dirty="0"/>
              <a:t>Dealing with difficult people or patients</a:t>
            </a:r>
          </a:p>
          <a:p>
            <a:r>
              <a:rPr lang="en-US" b="0" dirty="0"/>
              <a:t>Facing risks that lead to anxiety and depression</a:t>
            </a:r>
          </a:p>
          <a:p>
            <a:r>
              <a:rPr lang="en-US" b="0" dirty="0"/>
              <a:t>Feeling they have to appear invincible</a:t>
            </a:r>
          </a:p>
          <a:p>
            <a:r>
              <a:rPr lang="en-US" b="0" dirty="0"/>
              <a:t>Stress from PTSD</a:t>
            </a:r>
          </a:p>
          <a:p>
            <a:pPr marL="0" indent="0" algn="r">
              <a:buNone/>
            </a:pPr>
            <a:r>
              <a:rPr lang="en-US" sz="2200" dirty="0">
                <a:hlinkClick r:id="rId2"/>
              </a:rPr>
              <a:t>https://armorupnow.org/2018/06/07/handling-stress-and-burnout-as-a-first-responder/</a:t>
            </a:r>
            <a:endParaRPr lang="en-US" sz="2200"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7"/>
          </p:nvPr>
        </p:nvSpPr>
        <p:spPr/>
        <p:txBody>
          <a:bodyPr/>
          <a:lstStyle/>
          <a:p>
            <a:fld id="{ED2845CD-33FF-4C55-95A2-BB45CB2DAADA}" type="slidenum">
              <a:rPr lang="en-US" smtClean="0"/>
              <a:t>8</a:t>
            </a:fld>
            <a:endParaRPr lang="en-US"/>
          </a:p>
        </p:txBody>
      </p:sp>
      <p:sp>
        <p:nvSpPr>
          <p:cNvPr id="5" name="Title 4"/>
          <p:cNvSpPr>
            <a:spLocks noGrp="1"/>
          </p:cNvSpPr>
          <p:nvPr>
            <p:ph type="title"/>
          </p:nvPr>
        </p:nvSpPr>
        <p:spPr>
          <a:xfrm>
            <a:off x="265671" y="253613"/>
            <a:ext cx="10515600" cy="671739"/>
          </a:xfrm>
        </p:spPr>
        <p:txBody>
          <a:bodyPr>
            <a:normAutofit/>
          </a:bodyPr>
          <a:lstStyle/>
          <a:p>
            <a:r>
              <a:rPr lang="en-US" dirty="0" smtClean="0"/>
              <a:t>This is in addition to the regular stress…</a:t>
            </a:r>
            <a:endParaRPr lang="en-US" dirty="0"/>
          </a:p>
        </p:txBody>
      </p:sp>
    </p:spTree>
    <p:extLst>
      <p:ext uri="{BB962C8B-B14F-4D97-AF65-F5344CB8AC3E}">
        <p14:creationId xmlns:p14="http://schemas.microsoft.com/office/powerpoint/2010/main" val="1368866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anxiety, fear, powerlessness, helplessness, worry, anger</a:t>
            </a:r>
          </a:p>
          <a:p>
            <a:endParaRPr lang="en-US" dirty="0" smtClean="0"/>
          </a:p>
          <a:p>
            <a:endParaRPr lang="en-US" dirty="0" smtClean="0"/>
          </a:p>
          <a:p>
            <a:endParaRPr lang="en-US" dirty="0" smtClean="0"/>
          </a:p>
          <a:p>
            <a:endParaRPr lang="en-US" dirty="0"/>
          </a:p>
        </p:txBody>
      </p:sp>
      <p:sp>
        <p:nvSpPr>
          <p:cNvPr id="3" name="Text Placeholder 2"/>
          <p:cNvSpPr>
            <a:spLocks noGrp="1"/>
          </p:cNvSpPr>
          <p:nvPr>
            <p:ph type="body" sz="quarter" idx="14"/>
          </p:nvPr>
        </p:nvSpPr>
        <p:spPr>
          <a:xfrm>
            <a:off x="823232" y="1697362"/>
            <a:ext cx="8100332" cy="483410"/>
          </a:xfrm>
        </p:spPr>
        <p:txBody>
          <a:bodyPr>
            <a:normAutofit fontScale="62500" lnSpcReduction="20000"/>
          </a:bodyPr>
          <a:lstStyle/>
          <a:p>
            <a:r>
              <a:rPr lang="en-US" sz="5800" dirty="0"/>
              <a:t>Emotional reactions </a:t>
            </a:r>
          </a:p>
          <a:p>
            <a:endParaRPr lang="en-US" dirty="0"/>
          </a:p>
        </p:txBody>
      </p:sp>
      <p:sp>
        <p:nvSpPr>
          <p:cNvPr id="4" name="Slide Number Placeholder 3"/>
          <p:cNvSpPr>
            <a:spLocks noGrp="1"/>
          </p:cNvSpPr>
          <p:nvPr>
            <p:ph type="sldNum" sz="quarter" idx="17"/>
          </p:nvPr>
        </p:nvSpPr>
        <p:spPr/>
        <p:txBody>
          <a:bodyPr/>
          <a:lstStyle/>
          <a:p>
            <a:fld id="{ED2845CD-33FF-4C55-95A2-BB45CB2DAADA}" type="slidenum">
              <a:rPr lang="en-US" smtClean="0"/>
              <a:t>9</a:t>
            </a:fld>
            <a:endParaRPr lang="en-US"/>
          </a:p>
        </p:txBody>
      </p:sp>
      <p:sp>
        <p:nvSpPr>
          <p:cNvPr id="5" name="Title 4"/>
          <p:cNvSpPr>
            <a:spLocks noGrp="1"/>
          </p:cNvSpPr>
          <p:nvPr>
            <p:ph type="title"/>
          </p:nvPr>
        </p:nvSpPr>
        <p:spPr>
          <a:xfrm>
            <a:off x="510997" y="0"/>
            <a:ext cx="10515600" cy="1036864"/>
          </a:xfrm>
        </p:spPr>
        <p:txBody>
          <a:bodyPr>
            <a:normAutofit/>
          </a:bodyPr>
          <a:lstStyle/>
          <a:p>
            <a:r>
              <a:rPr lang="en-US" dirty="0" smtClean="0"/>
              <a:t>Signs that you or a colleague may be </a:t>
            </a:r>
            <a:br>
              <a:rPr lang="en-US" dirty="0" smtClean="0"/>
            </a:br>
            <a:r>
              <a:rPr lang="en-US" dirty="0" smtClean="0"/>
              <a:t>feeling distressed</a:t>
            </a:r>
            <a:endParaRPr lang="en-US" dirty="0"/>
          </a:p>
        </p:txBody>
      </p:sp>
      <p:sp>
        <p:nvSpPr>
          <p:cNvPr id="6" name="Text Placeholder 2"/>
          <p:cNvSpPr txBox="1">
            <a:spLocks/>
          </p:cNvSpPr>
          <p:nvPr/>
        </p:nvSpPr>
        <p:spPr>
          <a:xfrm>
            <a:off x="823232" y="3169110"/>
            <a:ext cx="8100332" cy="6452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t>Physical or somatic reactions </a:t>
            </a:r>
          </a:p>
          <a:p>
            <a:endParaRPr lang="en-US" sz="3200" dirty="0"/>
          </a:p>
        </p:txBody>
      </p:sp>
      <p:sp>
        <p:nvSpPr>
          <p:cNvPr id="7" name="Text Placeholder 1"/>
          <p:cNvSpPr txBox="1">
            <a:spLocks/>
          </p:cNvSpPr>
          <p:nvPr/>
        </p:nvSpPr>
        <p:spPr>
          <a:xfrm>
            <a:off x="975632" y="3814354"/>
            <a:ext cx="10296525" cy="225261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nausea, light headedness, increase in BP, headaches, stomach aches, increase in heart rate and respiration or holding breath</a:t>
            </a:r>
          </a:p>
          <a:p>
            <a:endParaRPr lang="en-US" dirty="0" smtClean="0"/>
          </a:p>
          <a:p>
            <a:endParaRPr lang="en-US" dirty="0"/>
          </a:p>
        </p:txBody>
      </p:sp>
    </p:spTree>
    <p:extLst>
      <p:ext uri="{BB962C8B-B14F-4D97-AF65-F5344CB8AC3E}">
        <p14:creationId xmlns:p14="http://schemas.microsoft.com/office/powerpoint/2010/main" val="4131410638"/>
      </p:ext>
    </p:extLst>
  </p:cSld>
  <p:clrMapOvr>
    <a:masterClrMapping/>
  </p:clrMapOvr>
</p:sld>
</file>

<file path=ppt/theme/theme1.xml><?xml version="1.0" encoding="utf-8"?>
<a:theme xmlns:a="http://schemas.openxmlformats.org/drawingml/2006/main" name="Office Theme">
  <a:themeElements>
    <a:clrScheme name="The Harris Center Colors (New)">
      <a:dk1>
        <a:srgbClr val="001C71"/>
      </a:dk1>
      <a:lt1>
        <a:srgbClr val="FFFFFF"/>
      </a:lt1>
      <a:dk2>
        <a:srgbClr val="171616"/>
      </a:dk2>
      <a:lt2>
        <a:srgbClr val="E7E6E6"/>
      </a:lt2>
      <a:accent1>
        <a:srgbClr val="001D7A"/>
      </a:accent1>
      <a:accent2>
        <a:srgbClr val="0071CE"/>
      </a:accent2>
      <a:accent3>
        <a:srgbClr val="F28A21"/>
      </a:accent3>
      <a:accent4>
        <a:srgbClr val="3C434A"/>
      </a:accent4>
      <a:accent5>
        <a:srgbClr val="FFC000"/>
      </a:accent5>
      <a:accent6>
        <a:srgbClr val="D1DCFF"/>
      </a:accent6>
      <a:hlink>
        <a:srgbClr val="0071CE"/>
      </a:hlink>
      <a:folHlink>
        <a:srgbClr val="F28A2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X Council Conf - Creating Trauma Informed Work Environments.pptx.potx" id="{71BB9F1D-9B9A-47A5-8FC2-A885DFEF526F}" vid="{C26C52BF-47B7-43B5-A6F6-63AFB55270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7590543484FC4899D902A58FEE2C35" ma:contentTypeVersion="0" ma:contentTypeDescription="Create a new document." ma:contentTypeScope="" ma:versionID="820e8de3ce8e2cd672037cd4c46f749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E78CEE-E0D7-488D-9C52-462E940FB754}">
  <ds:schemaRefs>
    <ds:schemaRef ds:uri="http://schemas.microsoft.com/sharepoint/v3/contenttype/forms"/>
  </ds:schemaRefs>
</ds:datastoreItem>
</file>

<file path=customXml/itemProps2.xml><?xml version="1.0" encoding="utf-8"?>
<ds:datastoreItem xmlns:ds="http://schemas.openxmlformats.org/officeDocument/2006/customXml" ds:itemID="{640D9518-981E-47F7-8088-F2029D4A47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2829E5E-3BA4-46EA-8C13-667B982E4351}">
  <ds:schemaRefs>
    <ds:schemaRef ds:uri="http://purl.org/dc/term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TX Council Conf - Creating Trauma Informed Work Environments.pptx</Template>
  <TotalTime>90</TotalTime>
  <Words>687</Words>
  <Application>Microsoft Office PowerPoint</Application>
  <PresentationFormat>Widescreen</PresentationFormat>
  <Paragraphs>149</Paragraphs>
  <Slides>25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Calibri Light</vt:lpstr>
      <vt:lpstr>Georgia</vt:lpstr>
      <vt:lpstr>Office Theme</vt:lpstr>
      <vt:lpstr>Acrobat Document</vt:lpstr>
      <vt:lpstr>Caring for Those Who Care for Others</vt:lpstr>
      <vt:lpstr>PowerPoint Presentation</vt:lpstr>
      <vt:lpstr>PowerPoint Presentation</vt:lpstr>
      <vt:lpstr>The Access Center</vt:lpstr>
      <vt:lpstr>The 911 Crisis Call Diversion Team</vt:lpstr>
      <vt:lpstr>Are you feeling…</vt:lpstr>
      <vt:lpstr>You’re not alone!</vt:lpstr>
      <vt:lpstr>This is in addition to the regular stress…</vt:lpstr>
      <vt:lpstr>Signs that you or a colleague may be  feeling distressed</vt:lpstr>
      <vt:lpstr>PowerPoint Presentation</vt:lpstr>
      <vt:lpstr>Without intervention these symptoms  can lead to:</vt:lpstr>
      <vt:lpstr>PowerPoint Presentation</vt:lpstr>
      <vt:lpstr>Prevention</vt:lpstr>
      <vt:lpstr>Resilience</vt:lpstr>
      <vt:lpstr>Factors that contribute to resilience </vt:lpstr>
      <vt:lpstr>PowerPoint Presentation</vt:lpstr>
      <vt:lpstr>PowerPoint Presentation</vt:lpstr>
      <vt:lpstr>Responder Wellness Techniques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Trauma Informed Work Environments</dc:title>
  <dc:creator>Battle, Jennifer</dc:creator>
  <cp:lastModifiedBy>Battle, Jennifer</cp:lastModifiedBy>
  <cp:revision>11</cp:revision>
  <dcterms:created xsi:type="dcterms:W3CDTF">2020-11-02T15:30:35Z</dcterms:created>
  <dcterms:modified xsi:type="dcterms:W3CDTF">2020-11-04T15:25:19Z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0x010100517590543484FC4899D902A58FEE2C35</vt:lpwstr>
  </property>
</Properties>
</file>