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3"/>
  </p:notesMasterIdLst>
  <p:handoutMasterIdLst>
    <p:handoutMasterId r:id="rId34"/>
  </p:handoutMasterIdLst>
  <p:sldIdLst>
    <p:sldId id="281" r:id="rId3"/>
    <p:sldId id="283" r:id="rId4"/>
    <p:sldId id="311" r:id="rId5"/>
    <p:sldId id="284" r:id="rId6"/>
    <p:sldId id="309" r:id="rId7"/>
    <p:sldId id="282"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30" r:id="rId26"/>
    <p:sldId id="331" r:id="rId27"/>
    <p:sldId id="332" r:id="rId28"/>
    <p:sldId id="333" r:id="rId29"/>
    <p:sldId id="334" r:id="rId30"/>
    <p:sldId id="280" r:id="rId31"/>
    <p:sldId id="31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autoAdjust="0"/>
    <p:restoredTop sz="64051" autoAdjust="0"/>
  </p:normalViewPr>
  <p:slideViewPr>
    <p:cSldViewPr snapToGrid="0" snapToObjects="1">
      <p:cViewPr varScale="1">
        <p:scale>
          <a:sx n="47" d="100"/>
          <a:sy n="47" d="100"/>
        </p:scale>
        <p:origin x="714" y="42"/>
      </p:cViewPr>
      <p:guideLst/>
    </p:cSldViewPr>
  </p:slideViewPr>
  <p:notesTextViewPr>
    <p:cViewPr>
      <p:scale>
        <a:sx n="1" d="1"/>
        <a:sy n="1" d="1"/>
      </p:scale>
      <p:origin x="0" y="0"/>
    </p:cViewPr>
  </p:notesTextViewPr>
  <p:sorterViewPr>
    <p:cViewPr>
      <p:scale>
        <a:sx n="70" d="100"/>
        <a:sy n="70" d="100"/>
      </p:scale>
      <p:origin x="0" y="-3192"/>
    </p:cViewPr>
  </p:sorterViewPr>
  <p:notesViewPr>
    <p:cSldViewPr snapToGrid="0" snapToObjects="1">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Century Gothic" panose="020B0502020202020204" pitchFamily="34" charset="0"/>
                <a:ea typeface="+mn-ea"/>
                <a:cs typeface="+mn-cs"/>
              </a:defRPr>
            </a:pPr>
            <a:r>
              <a:rPr lang="en-US" dirty="0" smtClean="0">
                <a:solidFill>
                  <a:schemeClr val="bg1"/>
                </a:solidFill>
                <a:latin typeface="Century Gothic" panose="020B0502020202020204" pitchFamily="34" charset="0"/>
              </a:rPr>
              <a:t>PATROL</a:t>
            </a:r>
            <a:r>
              <a:rPr lang="en-US" baseline="0" dirty="0" smtClean="0">
                <a:solidFill>
                  <a:schemeClr val="bg1"/>
                </a:solidFill>
                <a:latin typeface="Century Gothic" panose="020B0502020202020204" pitchFamily="34" charset="0"/>
              </a:rPr>
              <a:t> CARS ON SCENE (BASED ON AVL DATA)</a:t>
            </a:r>
            <a:endParaRPr lang="en-US" dirty="0">
              <a:solidFill>
                <a:schemeClr val="bg1"/>
              </a:solidFill>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69850" cap="rnd">
              <a:solidFill>
                <a:srgbClr val="00B0F0"/>
              </a:solidFill>
              <a:round/>
            </a:ln>
            <a:effectLst/>
          </c:spPr>
          <c:marker>
            <c:symbol val="none"/>
          </c:marker>
          <c:dLbls>
            <c:delete val="1"/>
          </c:dLbls>
          <c:cat>
            <c:numRef>
              <c:f>Sheet1!$A$2:$A$10</c:f>
              <c:numCache>
                <c:formatCode>h:mm:ss</c:formatCode>
                <c:ptCount val="9"/>
                <c:pt idx="0">
                  <c:v>2.732638888888889E-2</c:v>
                </c:pt>
                <c:pt idx="1">
                  <c:v>2.7615740740740743E-2</c:v>
                </c:pt>
                <c:pt idx="2">
                  <c:v>2.8819444444444443E-2</c:v>
                </c:pt>
                <c:pt idx="3">
                  <c:v>2.9166666666666664E-2</c:v>
                </c:pt>
                <c:pt idx="4">
                  <c:v>2.9861111111111113E-2</c:v>
                </c:pt>
                <c:pt idx="5">
                  <c:v>3.125E-2</c:v>
                </c:pt>
                <c:pt idx="6">
                  <c:v>3.4722222222222224E-2</c:v>
                </c:pt>
                <c:pt idx="7">
                  <c:v>3.8194444444444441E-2</c:v>
                </c:pt>
                <c:pt idx="8">
                  <c:v>4.1666666666666664E-2</c:v>
                </c:pt>
              </c:numCache>
            </c:numRef>
          </c:cat>
          <c:val>
            <c:numRef>
              <c:f>Sheet1!$B$2:$B$10</c:f>
              <c:numCache>
                <c:formatCode>General</c:formatCode>
                <c:ptCount val="9"/>
                <c:pt idx="0">
                  <c:v>0</c:v>
                </c:pt>
                <c:pt idx="1">
                  <c:v>0</c:v>
                </c:pt>
                <c:pt idx="2">
                  <c:v>6</c:v>
                </c:pt>
                <c:pt idx="3">
                  <c:v>10</c:v>
                </c:pt>
                <c:pt idx="4">
                  <c:v>14</c:v>
                </c:pt>
                <c:pt idx="5">
                  <c:v>34</c:v>
                </c:pt>
                <c:pt idx="6">
                  <c:v>52</c:v>
                </c:pt>
                <c:pt idx="7">
                  <c:v>55</c:v>
                </c:pt>
                <c:pt idx="8">
                  <c:v>52</c:v>
                </c:pt>
              </c:numCache>
            </c:numRef>
          </c:val>
          <c:smooth val="0"/>
          <c:extLst>
            <c:ext xmlns:c16="http://schemas.microsoft.com/office/drawing/2014/chart" uri="{C3380CC4-5D6E-409C-BE32-E72D297353CC}">
              <c16:uniqueId val="{00000000-6805-48D5-83E5-53D30C809CDF}"/>
            </c:ext>
          </c:extLst>
        </c:ser>
        <c:dLbls>
          <c:dLblPos val="t"/>
          <c:showLegendKey val="0"/>
          <c:showVal val="1"/>
          <c:showCatName val="0"/>
          <c:showSerName val="0"/>
          <c:showPercent val="0"/>
          <c:showBubbleSize val="0"/>
        </c:dLbls>
        <c:smooth val="0"/>
        <c:axId val="233191224"/>
        <c:axId val="233191616"/>
      </c:lineChart>
      <c:catAx>
        <c:axId val="233191224"/>
        <c:scaling>
          <c:orientation val="minMax"/>
        </c:scaling>
        <c:delete val="0"/>
        <c:axPos val="b"/>
        <c:numFmt formatCode="h:mm:ss"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Century Gothic" panose="020B0502020202020204" pitchFamily="34" charset="0"/>
                <a:ea typeface="+mn-ea"/>
                <a:cs typeface="+mn-cs"/>
              </a:defRPr>
            </a:pPr>
            <a:endParaRPr lang="en-US"/>
          </a:p>
        </c:txPr>
        <c:crossAx val="233191616"/>
        <c:crosses val="autoZero"/>
        <c:auto val="1"/>
        <c:lblAlgn val="ctr"/>
        <c:lblOffset val="100"/>
        <c:noMultiLvlLbl val="0"/>
      </c:catAx>
      <c:valAx>
        <c:axId val="233191616"/>
        <c:scaling>
          <c:orientation val="minMax"/>
        </c:scaling>
        <c:delete val="0"/>
        <c:axPos val="l"/>
        <c:majorGridlines>
          <c:spPr>
            <a:ln w="9525" cap="flat" cmpd="sng" algn="ctr">
              <a:solidFill>
                <a:schemeClr val="bg2">
                  <a:alpha val="37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Century Gothic" panose="020B0502020202020204" pitchFamily="34" charset="0"/>
                <a:ea typeface="+mn-ea"/>
                <a:cs typeface="+mn-cs"/>
              </a:defRPr>
            </a:pPr>
            <a:endParaRPr lang="en-US"/>
          </a:p>
        </c:txPr>
        <c:crossAx val="233191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F967B7-9574-496E-B3AB-BD54A8DFC9C9}" type="datetimeFigureOut">
              <a:rPr lang="en-US" smtClean="0"/>
              <a:t>9/3/2019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0A1EFD-974D-412F-ABF6-FF740C8D0F2C}" type="slidenum">
              <a:rPr lang="en-US" smtClean="0"/>
              <a:t>‹#›</a:t>
            </a:fld>
            <a:endParaRPr lang="en-US"/>
          </a:p>
        </p:txBody>
      </p:sp>
    </p:spTree>
    <p:extLst>
      <p:ext uri="{BB962C8B-B14F-4D97-AF65-F5344CB8AC3E}">
        <p14:creationId xmlns:p14="http://schemas.microsoft.com/office/powerpoint/2010/main" val="3827552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3221D2-2E92-D44C-8AA7-B789E1EB66CE}" type="datetimeFigureOut">
              <a:rPr lang="en-US" smtClean="0"/>
              <a:t>9/3/2019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8E995-220A-BE4C-9BC9-CF4EABC3261B}" type="slidenum">
              <a:rPr lang="en-US" smtClean="0"/>
              <a:t>‹#›</a:t>
            </a:fld>
            <a:endParaRPr lang="en-US"/>
          </a:p>
        </p:txBody>
      </p:sp>
    </p:spTree>
    <p:extLst>
      <p:ext uri="{BB962C8B-B14F-4D97-AF65-F5344CB8AC3E}">
        <p14:creationId xmlns:p14="http://schemas.microsoft.com/office/powerpoint/2010/main" val="418890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E4F6D2-2C07-4727-B37E-8E83916158F9}" type="slidenum">
              <a:rPr lang="en-US" smtClean="0"/>
              <a:t>1</a:t>
            </a:fld>
            <a:endParaRPr lang="en-US"/>
          </a:p>
        </p:txBody>
      </p:sp>
    </p:spTree>
    <p:extLst>
      <p:ext uri="{BB962C8B-B14F-4D97-AF65-F5344CB8AC3E}">
        <p14:creationId xmlns:p14="http://schemas.microsoft.com/office/powerpoint/2010/main" val="3614386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88E995-220A-BE4C-9BC9-CF4EABC3261B}" type="slidenum">
              <a:rPr lang="en-US" smtClean="0"/>
              <a:t>30</a:t>
            </a:fld>
            <a:endParaRPr lang="en-US"/>
          </a:p>
        </p:txBody>
      </p:sp>
    </p:spTree>
    <p:extLst>
      <p:ext uri="{BB962C8B-B14F-4D97-AF65-F5344CB8AC3E}">
        <p14:creationId xmlns:p14="http://schemas.microsoft.com/office/powerpoint/2010/main" val="1090613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all know these incidents are occurring and appear</a:t>
            </a:r>
            <a:r>
              <a:rPr lang="en-US" baseline="0" dirty="0" smtClean="0"/>
              <a:t> to be increasing in frequency. The most recent data from the FBI supports that. In a recent FBI report </a:t>
            </a:r>
            <a:r>
              <a:rPr lang="en-US" dirty="0" smtClean="0"/>
              <a:t>on active shooter incidents in the U.S.,</a:t>
            </a:r>
            <a:r>
              <a:rPr lang="en-US" baseline="0" dirty="0" smtClean="0"/>
              <a:t> they found </a:t>
            </a:r>
            <a:r>
              <a:rPr lang="en-US" dirty="0" smtClean="0"/>
              <a:t>(www.fbi.gov)</a:t>
            </a:r>
            <a:r>
              <a:rPr lang="en-US" baseline="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In 250 incidents, 799 people were killed and 1,418 were wounded.</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And a</a:t>
            </a:r>
            <a:r>
              <a:rPr lang="en-US" dirty="0" smtClean="0"/>
              <a:t>ctive shooter incidents are happening more often: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smtClean="0"/>
              <a:t>First 7 years </a:t>
            </a:r>
            <a:r>
              <a:rPr lang="en-US" dirty="0" smtClean="0"/>
              <a:t>of the study show an average of </a:t>
            </a:r>
            <a:r>
              <a:rPr lang="en-US" b="1" dirty="0" smtClean="0"/>
              <a:t>6.4 incidents </a:t>
            </a:r>
            <a:r>
              <a:rPr lang="en-US" dirty="0" smtClean="0"/>
              <a:t>annually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smtClean="0"/>
              <a:t>Last 7 years</a:t>
            </a:r>
            <a:r>
              <a:rPr lang="en-US" dirty="0" smtClean="0"/>
              <a:t> show </a:t>
            </a:r>
            <a:r>
              <a:rPr lang="en-US" b="1" dirty="0" smtClean="0"/>
              <a:t>16.4 incidents </a:t>
            </a:r>
            <a:r>
              <a:rPr lang="en-US" dirty="0" smtClean="0"/>
              <a:t>annually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Despite this increasing trend, there is no standard guidance, so the development of NFPA 3000</a:t>
            </a:r>
            <a:r>
              <a:rPr lang="en-US" baseline="30000" dirty="0" smtClean="0"/>
              <a:t>TM</a:t>
            </a:r>
            <a:r>
              <a:rPr lang="en-US" baseline="0" dirty="0" smtClean="0"/>
              <a:t> (PS) is in response to that need.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088E995-220A-BE4C-9BC9-CF4EABC3261B}" type="slidenum">
              <a:rPr lang="en-US" smtClean="0"/>
              <a:t>2</a:t>
            </a:fld>
            <a:endParaRPr lang="en-US"/>
          </a:p>
        </p:txBody>
      </p:sp>
    </p:spTree>
    <p:extLst>
      <p:ext uri="{BB962C8B-B14F-4D97-AF65-F5344CB8AC3E}">
        <p14:creationId xmlns:p14="http://schemas.microsoft.com/office/powerpoint/2010/main" val="400566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latest FBI data shows the numbers continuing</a:t>
            </a:r>
            <a:r>
              <a:rPr lang="en-US" baseline="0" dirty="0" smtClean="0"/>
              <a:t> to rise, with </a:t>
            </a:r>
            <a:r>
              <a:rPr lang="en-US" b="1" dirty="0" smtClean="0"/>
              <a:t>943 casualties </a:t>
            </a:r>
            <a:r>
              <a:rPr lang="en-US" dirty="0" smtClean="0"/>
              <a:t>(including people who were killed or wounded but excluding the shooters) </a:t>
            </a:r>
            <a:r>
              <a:rPr lang="en-US" b="1" dirty="0" smtClean="0"/>
              <a:t>in just those two years</a:t>
            </a:r>
            <a:r>
              <a:rPr lang="en-US" dirty="0" smtClean="0"/>
              <a:t>. And as the map shows, </a:t>
            </a:r>
            <a:r>
              <a:rPr lang="en-US" b="1" dirty="0" smtClean="0"/>
              <a:t>these incidents are happening all</a:t>
            </a:r>
            <a:r>
              <a:rPr lang="en-US" b="1" baseline="0" dirty="0" smtClean="0"/>
              <a:t> around the U.S. </a:t>
            </a:r>
            <a:r>
              <a:rPr lang="en-US" sz="1200" kern="1200" baseline="0" dirty="0" smtClean="0">
                <a:solidFill>
                  <a:schemeClr val="tx1"/>
                </a:solidFill>
                <a:effectLst/>
                <a:latin typeface="+mn-lt"/>
                <a:ea typeface="+mn-ea"/>
                <a:cs typeface="+mn-cs"/>
              </a:rPr>
              <a:t>The perception that these are “big city problems” is wrong and dangerous. As an example, r</a:t>
            </a:r>
            <a:r>
              <a:rPr lang="en-US" sz="1200" kern="1200" dirty="0" smtClean="0">
                <a:solidFill>
                  <a:schemeClr val="tx1"/>
                </a:solidFill>
                <a:effectLst/>
                <a:latin typeface="+mn-lt"/>
                <a:ea typeface="+mn-ea"/>
                <a:cs typeface="+mn-cs"/>
              </a:rPr>
              <a:t>ecently</a:t>
            </a:r>
            <a:r>
              <a:rPr lang="en-US" sz="1200" kern="1200" baseline="0" dirty="0" smtClean="0">
                <a:solidFill>
                  <a:schemeClr val="tx1"/>
                </a:solidFill>
                <a:effectLst/>
                <a:latin typeface="+mn-lt"/>
                <a:ea typeface="+mn-ea"/>
                <a:cs typeface="+mn-cs"/>
              </a:rPr>
              <a:t> there were incidents in very small communities in TX, CA, and KY.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088E995-220A-BE4C-9BC9-CF4EABC3261B}" type="slidenum">
              <a:rPr lang="en-US" smtClean="0"/>
              <a:t>3</a:t>
            </a:fld>
            <a:endParaRPr lang="en-US"/>
          </a:p>
        </p:txBody>
      </p:sp>
    </p:spTree>
    <p:extLst>
      <p:ext uri="{BB962C8B-B14F-4D97-AF65-F5344CB8AC3E}">
        <p14:creationId xmlns:p14="http://schemas.microsoft.com/office/powerpoint/2010/main" val="990107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look at active shooter incidents, the breakdown of where these events are occurring might surprise you.</a:t>
            </a:r>
            <a:r>
              <a:rPr lang="en-US" baseline="0" dirty="0" smtClean="0"/>
              <a:t> Where do you think these events are happening?</a:t>
            </a:r>
          </a:p>
          <a:p>
            <a:endParaRPr lang="en-US" baseline="0" dirty="0" smtClean="0"/>
          </a:p>
          <a:p>
            <a:r>
              <a:rPr lang="en-US" baseline="0" dirty="0" smtClean="0"/>
              <a:t>This FBI chart shows that location category diversity and why there’s a need for whole communities to be actively engaged in preparing for these incidents.</a:t>
            </a:r>
            <a:endParaRPr lang="en-US" dirty="0" smtClean="0"/>
          </a:p>
          <a:p>
            <a:endParaRPr lang="en-US" dirty="0"/>
          </a:p>
        </p:txBody>
      </p:sp>
      <p:sp>
        <p:nvSpPr>
          <p:cNvPr id="4" name="Slide Number Placeholder 3"/>
          <p:cNvSpPr>
            <a:spLocks noGrp="1"/>
          </p:cNvSpPr>
          <p:nvPr>
            <p:ph type="sldNum" sz="quarter" idx="5"/>
          </p:nvPr>
        </p:nvSpPr>
        <p:spPr/>
        <p:txBody>
          <a:bodyPr/>
          <a:lstStyle/>
          <a:p>
            <a:fld id="{4CE4F6D2-2C07-4727-B37E-8E83916158F9}" type="slidenum">
              <a:rPr lang="en-US" smtClean="0"/>
              <a:t>4</a:t>
            </a:fld>
            <a:endParaRPr lang="en-US"/>
          </a:p>
        </p:txBody>
      </p:sp>
    </p:spTree>
    <p:extLst>
      <p:ext uri="{BB962C8B-B14F-4D97-AF65-F5344CB8AC3E}">
        <p14:creationId xmlns:p14="http://schemas.microsoft.com/office/powerpoint/2010/main" val="3512443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NFPA is a 126-year-old g</a:t>
            </a:r>
            <a:r>
              <a:rPr lang="en-US" sz="1200" dirty="0" smtClean="0"/>
              <a:t>lobal non-profit organization based in Quincy, MA, </a:t>
            </a:r>
            <a:r>
              <a:rPr lang="en-US" sz="1200" kern="1200" dirty="0" smtClean="0">
                <a:solidFill>
                  <a:schemeClr val="tx1"/>
                </a:solidFill>
                <a:effectLst/>
                <a:latin typeface="+mn-lt"/>
                <a:ea typeface="+mn-ea"/>
                <a:cs typeface="+mn-cs"/>
              </a:rPr>
              <a:t>originally founded to support fire and electrical safety. But NFPA’s scope has expanded as the first responders’ role has changed and we currently facilitate the consensus process of many standards and technical committees and publish</a:t>
            </a:r>
            <a:r>
              <a:rPr lang="en-US" sz="1200" kern="1200" baseline="0" dirty="0" smtClean="0">
                <a:solidFill>
                  <a:schemeClr val="tx1"/>
                </a:solidFill>
                <a:effectLst/>
                <a:latin typeface="+mn-lt"/>
                <a:ea typeface="+mn-ea"/>
                <a:cs typeface="+mn-cs"/>
              </a:rPr>
              <a:t> more than </a:t>
            </a:r>
            <a:r>
              <a:rPr lang="en-US" dirty="0" smtClean="0"/>
              <a:t>300 codes and standards covering the areas of fire, electrical, community risk reduction, and life safety</a:t>
            </a:r>
            <a:r>
              <a:rPr lang="en-US" sz="1200" kern="1200" dirty="0" smtClean="0">
                <a:solidFill>
                  <a:schemeClr val="tx1"/>
                </a:solidFill>
                <a:effectLst/>
                <a:latin typeface="+mn-lt"/>
                <a:ea typeface="+mn-ea"/>
                <a:cs typeface="+mn-cs"/>
              </a:rPr>
              <a:t>.</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Original request for </a:t>
            </a:r>
            <a:r>
              <a:rPr lang="en-US" baseline="0" dirty="0" smtClean="0"/>
              <a:t>NFPA to develop this standard came from Chief Otto </a:t>
            </a:r>
            <a:r>
              <a:rPr lang="en-US" baseline="0" dirty="0" err="1" smtClean="0"/>
              <a:t>Drozd</a:t>
            </a:r>
            <a:r>
              <a:rPr lang="en-US" baseline="0" dirty="0" smtClean="0"/>
              <a:t>, Orange County Fire, Florida, whose department responded at the </a:t>
            </a:r>
            <a:r>
              <a:rPr lang="en-US" dirty="0" smtClean="0"/>
              <a:t>Pulse Nightclub shooting on June 12, 2016 where 49 people died and 58 were wounded.</a:t>
            </a:r>
          </a:p>
          <a:p>
            <a:pPr marL="0" indent="0">
              <a:buFont typeface="Arial" panose="020B0604020202020204" pitchFamily="34" charset="0"/>
              <a:buNone/>
            </a:pPr>
            <a:endParaRPr lang="en-US" b="1" dirty="0" smtClean="0"/>
          </a:p>
          <a:p>
            <a:pPr marL="0" indent="0">
              <a:buFont typeface="Arial" panose="020B0604020202020204" pitchFamily="34" charset="0"/>
              <a:buNone/>
            </a:pPr>
            <a:r>
              <a:rPr lang="en-US" b="0" dirty="0" smtClean="0"/>
              <a:t>Eventual result of his request was the creation</a:t>
            </a:r>
            <a:r>
              <a:rPr lang="en-US" b="0" baseline="0" dirty="0" smtClean="0"/>
              <a:t> of the </a:t>
            </a:r>
            <a:r>
              <a:rPr lang="en-US" b="0" dirty="0" smtClean="0"/>
              <a:t>NFPA Technical Committee on Cross Functional Emergency Preparedness and Response (NFPA 3000</a:t>
            </a:r>
            <a:r>
              <a:rPr lang="en-US" sz="1200" b="1" baseline="30000" dirty="0" smtClean="0">
                <a:solidFill>
                  <a:srgbClr val="C00000"/>
                </a:solidFill>
              </a:rPr>
              <a:t>™</a:t>
            </a:r>
            <a:r>
              <a:rPr lang="en-US" b="0" baseline="0" dirty="0" smtClean="0"/>
              <a:t> technical committee).</a:t>
            </a:r>
            <a:endParaRPr lang="en-US" b="0"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NFPA put out a request for public comment for 3 months (10/2016 to 1/2017) and received over 100 comments – 97% of the comments were supportive of development of standard.</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As these events keep happening, there’s an emergency public safety need to</a:t>
            </a:r>
            <a:r>
              <a:rPr lang="en-US" sz="1200" baseline="0" dirty="0" smtClean="0"/>
              <a:t> create guidance in this area. Because of this, the technical committee solicited the Standards Council and received approval to create only the 2</a:t>
            </a:r>
            <a:r>
              <a:rPr lang="en-US" sz="1200" baseline="30000" dirty="0" smtClean="0"/>
              <a:t>nd</a:t>
            </a:r>
            <a:r>
              <a:rPr lang="en-US" sz="1200" baseline="0" dirty="0" smtClean="0"/>
              <a:t> provisional standard (PS) in NFPA’s 120 plus year history. (The first was in 2012 for NFPA 56, </a:t>
            </a:r>
            <a:r>
              <a:rPr lang="en-US" sz="1200" b="0" i="1" kern="1200" dirty="0" smtClean="0">
                <a:solidFill>
                  <a:schemeClr val="tx1"/>
                </a:solidFill>
                <a:effectLst/>
                <a:latin typeface="+mn-lt"/>
                <a:ea typeface="+mn-ea"/>
                <a:cs typeface="+mn-cs"/>
              </a:rPr>
              <a:t>Standard for Fire and Explosion Prevention During Cleaning and Purging of Flammable Gas Piping Systems</a:t>
            </a:r>
            <a:r>
              <a:rPr lang="en-US" sz="1200" baseline="0" dirty="0" smtClean="0"/>
              <a:t>.)</a:t>
            </a:r>
            <a:endParaRPr lang="en-US" sz="1200" dirty="0" smtClean="0"/>
          </a:p>
          <a:p>
            <a:endParaRPr lang="en-US" sz="1200" kern="1200" dirty="0" smtClean="0">
              <a:solidFill>
                <a:schemeClr val="tx1"/>
              </a:solidFill>
              <a:effectLst/>
              <a:latin typeface="+mn-lt"/>
              <a:ea typeface="+mn-ea"/>
              <a:cs typeface="+mn-cs"/>
            </a:endParaRPr>
          </a:p>
          <a:p>
            <a:pPr lvl="0"/>
            <a:r>
              <a:rPr lang="en-US" sz="1400" b="1" dirty="0" smtClean="0">
                <a:solidFill>
                  <a:schemeClr val="bg1"/>
                </a:solidFill>
              </a:rPr>
              <a:t>Why NFPA?</a:t>
            </a:r>
          </a:p>
          <a:p>
            <a:pPr lvl="0"/>
            <a:r>
              <a:rPr lang="en-US" sz="1100" dirty="0" smtClean="0">
                <a:solidFill>
                  <a:schemeClr val="bg1"/>
                </a:solidFill>
              </a:rPr>
              <a:t>-</a:t>
            </a:r>
            <a:r>
              <a:rPr lang="en-US" sz="1200" dirty="0" smtClean="0">
                <a:solidFill>
                  <a:schemeClr val="bg1"/>
                </a:solidFill>
              </a:rPr>
              <a:t>Time-Tested Standards</a:t>
            </a:r>
            <a:r>
              <a:rPr lang="en-US" sz="1200" baseline="0" dirty="0" smtClean="0">
                <a:solidFill>
                  <a:schemeClr val="bg1"/>
                </a:solidFill>
              </a:rPr>
              <a:t> Development </a:t>
            </a:r>
            <a:r>
              <a:rPr lang="en-US" sz="1200" dirty="0" smtClean="0">
                <a:solidFill>
                  <a:schemeClr val="bg1"/>
                </a:solidFill>
              </a:rPr>
              <a:t>Process</a:t>
            </a:r>
          </a:p>
          <a:p>
            <a:pPr lvl="0"/>
            <a:r>
              <a:rPr lang="en-US" sz="1200" dirty="0" smtClean="0">
                <a:solidFill>
                  <a:schemeClr val="bg1"/>
                </a:solidFill>
              </a:rPr>
              <a:t>-ANSI-accredited</a:t>
            </a:r>
          </a:p>
          <a:p>
            <a:pPr lvl="0"/>
            <a:r>
              <a:rPr lang="en-US" sz="1200" dirty="0" smtClean="0">
                <a:solidFill>
                  <a:schemeClr val="bg1"/>
                </a:solidFill>
              </a:rPr>
              <a:t>-Can Bring Various Groups Together to Form Consensus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088E995-220A-BE4C-9BC9-CF4EABC3261B}" type="slidenum">
              <a:rPr lang="en-US" smtClean="0"/>
              <a:t>5</a:t>
            </a:fld>
            <a:endParaRPr lang="en-US"/>
          </a:p>
        </p:txBody>
      </p:sp>
    </p:spTree>
    <p:extLst>
      <p:ext uri="{BB962C8B-B14F-4D97-AF65-F5344CB8AC3E}">
        <p14:creationId xmlns:p14="http://schemas.microsoft.com/office/powerpoint/2010/main" val="715839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NFPA received 103 applications for committee membership – more than any other committee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Based on the public response NFPA decided, under the direction of its Standards Council, to move forward and form a technical committee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diverse committee contains leadership from across the country and many have been involved in past events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While the committee has many organizational representatives, it also has line responder representatives from law enforcement, EMS, and fire who were involved</a:t>
            </a:r>
            <a:r>
              <a:rPr lang="en-US" sz="1200" kern="1200" baseline="0" dirty="0" smtClean="0">
                <a:solidFill>
                  <a:schemeClr val="tx1"/>
                </a:solidFill>
                <a:effectLst/>
                <a:latin typeface="+mn-lt"/>
                <a:ea typeface="+mn-ea"/>
                <a:cs typeface="+mn-cs"/>
              </a:rPr>
              <a:t> in recent ASHER incidents.</a:t>
            </a:r>
          </a:p>
        </p:txBody>
      </p:sp>
      <p:sp>
        <p:nvSpPr>
          <p:cNvPr id="4" name="Slide Number Placeholder 3"/>
          <p:cNvSpPr>
            <a:spLocks noGrp="1"/>
          </p:cNvSpPr>
          <p:nvPr>
            <p:ph type="sldNum" sz="quarter" idx="10"/>
          </p:nvPr>
        </p:nvSpPr>
        <p:spPr/>
        <p:txBody>
          <a:bodyPr/>
          <a:lstStyle/>
          <a:p>
            <a:fld id="{F088E995-220A-BE4C-9BC9-CF4EABC3261B}" type="slidenum">
              <a:rPr lang="en-US" smtClean="0"/>
              <a:t>6</a:t>
            </a:fld>
            <a:endParaRPr lang="en-US"/>
          </a:p>
        </p:txBody>
      </p:sp>
    </p:spTree>
    <p:extLst>
      <p:ext uri="{BB962C8B-B14F-4D97-AF65-F5344CB8AC3E}">
        <p14:creationId xmlns:p14="http://schemas.microsoft.com/office/powerpoint/2010/main" val="3111866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r>
              <a:rPr lang="en-US" b="1" dirty="0" smtClean="0">
                <a:solidFill>
                  <a:schemeClr val="tx1"/>
                </a:solidFill>
              </a:rPr>
              <a:t>Unified Command - </a:t>
            </a:r>
            <a:r>
              <a:rPr lang="en-US" b="0" dirty="0" smtClean="0">
                <a:solidFill>
                  <a:schemeClr val="tx1"/>
                </a:solidFill>
              </a:rPr>
              <a:t>How and why the unified command structure at an operations level needs to be in place, practiced, and physically in the same location. </a:t>
            </a:r>
          </a:p>
          <a:p>
            <a:pPr marL="171450" indent="-171450"/>
            <a:r>
              <a:rPr lang="en-US" b="1" dirty="0" smtClean="0">
                <a:solidFill>
                  <a:schemeClr val="tx1"/>
                </a:solidFill>
              </a:rPr>
              <a:t>Integrated Response </a:t>
            </a:r>
            <a:r>
              <a:rPr lang="en-US" b="0" dirty="0" smtClean="0">
                <a:solidFill>
                  <a:schemeClr val="tx1"/>
                </a:solidFill>
              </a:rPr>
              <a:t>- Preparation and response must take into account the operations of numerous different agencies. These organizations must have operational plans that incorporate the objectives of other responding agencies and they must function as a cohesive, integrated unit. </a:t>
            </a:r>
          </a:p>
          <a:p>
            <a:pPr marL="171450" indent="-171450"/>
            <a:r>
              <a:rPr lang="en-US" b="1" dirty="0" smtClean="0">
                <a:solidFill>
                  <a:schemeClr val="tx1"/>
                </a:solidFill>
              </a:rPr>
              <a:t>Recovery </a:t>
            </a:r>
            <a:r>
              <a:rPr lang="en-US" b="0" dirty="0" smtClean="0">
                <a:solidFill>
                  <a:schemeClr val="tx1"/>
                </a:solidFill>
              </a:rPr>
              <a:t>- Effective recovery planning must start now, and there are several aspects of recovery (immediate, early, and continued recovery) that need to be planned for. </a:t>
            </a:r>
            <a:endParaRPr lang="en-US" dirty="0" smtClean="0"/>
          </a:p>
          <a:p>
            <a:endParaRPr lang="en-US" dirty="0"/>
          </a:p>
        </p:txBody>
      </p:sp>
      <p:sp>
        <p:nvSpPr>
          <p:cNvPr id="4" name="Slide Number Placeholder 3"/>
          <p:cNvSpPr>
            <a:spLocks noGrp="1"/>
          </p:cNvSpPr>
          <p:nvPr>
            <p:ph type="sldNum" sz="quarter" idx="10"/>
          </p:nvPr>
        </p:nvSpPr>
        <p:spPr/>
        <p:txBody>
          <a:bodyPr/>
          <a:lstStyle/>
          <a:p>
            <a:fld id="{F088E995-220A-BE4C-9BC9-CF4EABC3261B}" type="slidenum">
              <a:rPr lang="en-US" smtClean="0"/>
              <a:t>7</a:t>
            </a:fld>
            <a:endParaRPr lang="en-US"/>
          </a:p>
        </p:txBody>
      </p:sp>
    </p:spTree>
    <p:extLst>
      <p:ext uri="{BB962C8B-B14F-4D97-AF65-F5344CB8AC3E}">
        <p14:creationId xmlns:p14="http://schemas.microsoft.com/office/powerpoint/2010/main" val="2048397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Lessons Learned from Active Shooter incidents</a:t>
            </a:r>
          </a:p>
          <a:p>
            <a:endParaRPr lang="en-US" dirty="0"/>
          </a:p>
        </p:txBody>
      </p:sp>
      <p:sp>
        <p:nvSpPr>
          <p:cNvPr id="4" name="Slide Number Placeholder 3"/>
          <p:cNvSpPr>
            <a:spLocks noGrp="1"/>
          </p:cNvSpPr>
          <p:nvPr>
            <p:ph type="sldNum" sz="quarter" idx="10"/>
          </p:nvPr>
        </p:nvSpPr>
        <p:spPr/>
        <p:txBody>
          <a:bodyPr/>
          <a:lstStyle/>
          <a:p>
            <a:fld id="{AB3F8477-C0A1-4176-BD53-3329B5C4F063}" type="slidenum">
              <a:rPr lang="en-US" smtClean="0"/>
              <a:t>8</a:t>
            </a:fld>
            <a:endParaRPr lang="en-US"/>
          </a:p>
        </p:txBody>
      </p:sp>
    </p:spTree>
    <p:extLst>
      <p:ext uri="{BB962C8B-B14F-4D97-AF65-F5344CB8AC3E}">
        <p14:creationId xmlns:p14="http://schemas.microsoft.com/office/powerpoint/2010/main" val="3497169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88E995-220A-BE4C-9BC9-CF4EABC3261B}" type="slidenum">
              <a:rPr lang="en-US" smtClean="0"/>
              <a:t>19</a:t>
            </a:fld>
            <a:endParaRPr lang="en-US"/>
          </a:p>
        </p:txBody>
      </p:sp>
    </p:spTree>
    <p:extLst>
      <p:ext uri="{BB962C8B-B14F-4D97-AF65-F5344CB8AC3E}">
        <p14:creationId xmlns:p14="http://schemas.microsoft.com/office/powerpoint/2010/main" val="2050221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9A28B7-F1A9-3B40-93DF-707782252906}"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D7ABB8-6C7A-3142-B8D6-65077106175E}" type="slidenum">
              <a:rPr lang="en-US" smtClean="0"/>
              <a:t>‹#›</a:t>
            </a:fld>
            <a:endParaRPr lang="en-US"/>
          </a:p>
        </p:txBody>
      </p:sp>
    </p:spTree>
    <p:extLst>
      <p:ext uri="{BB962C8B-B14F-4D97-AF65-F5344CB8AC3E}">
        <p14:creationId xmlns:p14="http://schemas.microsoft.com/office/powerpoint/2010/main" val="100857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9A28B7-F1A9-3B40-93DF-707782252906}"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D7ABB8-6C7A-3142-B8D6-65077106175E}" type="slidenum">
              <a:rPr lang="en-US" smtClean="0"/>
              <a:t>‹#›</a:t>
            </a:fld>
            <a:endParaRPr lang="en-US"/>
          </a:p>
        </p:txBody>
      </p:sp>
    </p:spTree>
    <p:extLst>
      <p:ext uri="{BB962C8B-B14F-4D97-AF65-F5344CB8AC3E}">
        <p14:creationId xmlns:p14="http://schemas.microsoft.com/office/powerpoint/2010/main" val="1313383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9A28B7-F1A9-3B40-93DF-707782252906}"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D7ABB8-6C7A-3142-B8D6-65077106175E}" type="slidenum">
              <a:rPr lang="en-US" smtClean="0"/>
              <a:t>‹#›</a:t>
            </a:fld>
            <a:endParaRPr lang="en-US"/>
          </a:p>
        </p:txBody>
      </p:sp>
    </p:spTree>
    <p:extLst>
      <p:ext uri="{BB962C8B-B14F-4D97-AF65-F5344CB8AC3E}">
        <p14:creationId xmlns:p14="http://schemas.microsoft.com/office/powerpoint/2010/main" val="47404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9927189" y="659489"/>
            <a:ext cx="1828800" cy="1340453"/>
          </a:xfrm>
          <a:prstGeom prst="rect">
            <a:avLst/>
          </a:prstGeom>
        </p:spPr>
      </p:pic>
      <p:sp>
        <p:nvSpPr>
          <p:cNvPr id="2" name="Title 1"/>
          <p:cNvSpPr>
            <a:spLocks noGrp="1"/>
          </p:cNvSpPr>
          <p:nvPr>
            <p:ph type="ctrTitle"/>
          </p:nvPr>
        </p:nvSpPr>
        <p:spPr>
          <a:xfrm>
            <a:off x="501227" y="2667001"/>
            <a:ext cx="10674773" cy="990599"/>
          </a:xfrm>
          <a:solidFill>
            <a:srgbClr val="000024"/>
          </a:solidFill>
        </p:spPr>
        <p:txBody>
          <a:bodyPr>
            <a:normAutofit/>
          </a:bodyPr>
          <a:lstStyle>
            <a:lvl1pPr algn="r">
              <a:defRPr sz="48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560112" y="3835881"/>
            <a:ext cx="7193280" cy="944881"/>
          </a:xfrm>
        </p:spPr>
        <p:txBody>
          <a:bodyPr>
            <a:normAutofit/>
          </a:bodyPr>
          <a:lstStyle>
            <a:lvl1pPr marL="0" indent="0" algn="r">
              <a:buNone/>
              <a:defRPr sz="2400" b="1">
                <a:solidFill>
                  <a:srgbClr val="626880"/>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37388302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771526"/>
            <a:ext cx="10769600" cy="828675"/>
          </a:xfrm>
        </p:spPr>
        <p:txBody>
          <a:bodyPr anchor="t"/>
          <a:lstStyle>
            <a:lvl1pPr algn="r">
              <a:spcBef>
                <a:spcPts val="0"/>
              </a:spcBef>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320800" y="1752600"/>
            <a:ext cx="10363200" cy="457200"/>
          </a:xfrm>
        </p:spPr>
        <p:txBody>
          <a:bodyPr anchor="b"/>
          <a:lstStyle>
            <a:lvl1pPr marL="0" indent="0" algn="r">
              <a:spcBef>
                <a:spcPts val="0"/>
              </a:spcBef>
              <a:buNone/>
              <a:defRPr sz="2000" b="0">
                <a:solidFill>
                  <a:schemeClr val="tx2">
                    <a:lumMod val="50000"/>
                  </a:schemeClr>
                </a:solidFill>
                <a:latin typeface="Cambr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000">
                <a:solidFill>
                  <a:schemeClr val="tx2">
                    <a:lumMod val="50000"/>
                  </a:schemeClr>
                </a:solidFill>
              </a:defRPr>
            </a:lvl1pPr>
          </a:lstStyle>
          <a:p>
            <a:r>
              <a:rPr lang="en-US" dirty="0" smtClean="0">
                <a:solidFill>
                  <a:srgbClr val="1F497D">
                    <a:lumMod val="50000"/>
                  </a:srgbClr>
                </a:solidFill>
              </a:rPr>
              <a:t>HCFMO </a:t>
            </a:r>
            <a:r>
              <a:rPr lang="en-US" baseline="30000" dirty="0" smtClean="0">
                <a:solidFill>
                  <a:srgbClr val="1F497D">
                    <a:lumMod val="50000"/>
                  </a:srgbClr>
                </a:solidFill>
              </a:rPr>
              <a:t>© </a:t>
            </a:r>
            <a:r>
              <a:rPr lang="en-US" dirty="0" smtClean="0">
                <a:solidFill>
                  <a:srgbClr val="1F497D">
                    <a:lumMod val="50000"/>
                  </a:srgbClr>
                </a:solidFill>
              </a:rPr>
              <a:t>2016</a:t>
            </a:r>
            <a:endParaRPr lang="en-US" dirty="0">
              <a:solidFill>
                <a:srgbClr val="1F497D">
                  <a:lumMod val="50000"/>
                </a:srgbClr>
              </a:solidFill>
            </a:endParaRPr>
          </a:p>
        </p:txBody>
      </p:sp>
    </p:spTree>
    <p:extLst>
      <p:ext uri="{BB962C8B-B14F-4D97-AF65-F5344CB8AC3E}">
        <p14:creationId xmlns:p14="http://schemas.microsoft.com/office/powerpoint/2010/main" val="3577862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24"/>
          </a:solidFill>
        </p:spPr>
        <p:txBody>
          <a:bodyPr>
            <a:normAutofit/>
          </a:bodyPr>
          <a:lstStyle>
            <a:lvl1pPr>
              <a:defRPr sz="3600">
                <a:solidFill>
                  <a:srgbClr val="F1DD6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600000"/>
              </a:buClr>
              <a:defRPr sz="2800">
                <a:solidFill>
                  <a:srgbClr val="000024"/>
                </a:solidFill>
              </a:defRPr>
            </a:lvl1pPr>
            <a:lvl2pPr>
              <a:buClr>
                <a:srgbClr val="626880"/>
              </a:buClr>
              <a:defRPr sz="2400">
                <a:solidFill>
                  <a:srgbClr val="313452"/>
                </a:solidFill>
              </a:defRPr>
            </a:lvl2pPr>
            <a:lvl3pPr marL="1143000" indent="-228600">
              <a:buClr>
                <a:srgbClr val="626880"/>
              </a:buClr>
              <a:buSzPct val="100000"/>
              <a:buFont typeface="Calibri" panose="020F0502020204030204" pitchFamily="34" charset="0"/>
              <a:buChar char="◦"/>
              <a:defRPr sz="1800">
                <a:solidFill>
                  <a:srgbClr val="626880"/>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000">
                <a:solidFill>
                  <a:schemeClr val="tx2">
                    <a:lumMod val="50000"/>
                  </a:schemeClr>
                </a:solidFill>
              </a:defRPr>
            </a:lvl1pPr>
          </a:lstStyle>
          <a:p>
            <a:r>
              <a:rPr lang="en-US" dirty="0" smtClean="0">
                <a:solidFill>
                  <a:srgbClr val="1F497D">
                    <a:lumMod val="50000"/>
                  </a:srgbClr>
                </a:solidFill>
              </a:rPr>
              <a:t>HCFMO </a:t>
            </a:r>
            <a:r>
              <a:rPr lang="en-US" baseline="30000" dirty="0" smtClean="0">
                <a:solidFill>
                  <a:srgbClr val="1F497D">
                    <a:lumMod val="50000"/>
                  </a:srgbClr>
                </a:solidFill>
              </a:rPr>
              <a:t>© </a:t>
            </a:r>
            <a:r>
              <a:rPr lang="en-US" dirty="0" smtClean="0">
                <a:solidFill>
                  <a:srgbClr val="1F497D">
                    <a:lumMod val="50000"/>
                  </a:srgbClr>
                </a:solidFill>
              </a:rPr>
              <a:t>2016</a:t>
            </a:r>
            <a:endParaRPr lang="en-US" dirty="0">
              <a:solidFill>
                <a:srgbClr val="1F497D">
                  <a:lumMod val="50000"/>
                </a:srgbClr>
              </a:solidFill>
            </a:endParaRPr>
          </a:p>
        </p:txBody>
      </p:sp>
      <p:sp>
        <p:nvSpPr>
          <p:cNvPr id="8" name="Slide Number Placeholder 5"/>
          <p:cNvSpPr>
            <a:spLocks noGrp="1"/>
          </p:cNvSpPr>
          <p:nvPr>
            <p:ph type="sldNum" sz="quarter" idx="4"/>
          </p:nvPr>
        </p:nvSpPr>
        <p:spPr>
          <a:xfrm>
            <a:off x="406400" y="6356351"/>
            <a:ext cx="711200" cy="365125"/>
          </a:xfrm>
          <a:prstGeom prst="rect">
            <a:avLst/>
          </a:prstGeom>
        </p:spPr>
        <p:txBody>
          <a:bodyPr vert="horz" lIns="91440" tIns="45720" rIns="91440" bIns="45720" rtlCol="0" anchor="ctr"/>
          <a:lstStyle>
            <a:lvl1pPr algn="l">
              <a:defRPr sz="1000">
                <a:solidFill>
                  <a:schemeClr val="tx2">
                    <a:lumMod val="50000"/>
                  </a:schemeClr>
                </a:solidFill>
              </a:defRPr>
            </a:lvl1pPr>
          </a:lstStyle>
          <a:p>
            <a:fld id="{AA6BB3E9-811F-441B-9B05-43DE5336B975}" type="slidenum">
              <a:rPr lang="en-US" smtClean="0">
                <a:solidFill>
                  <a:srgbClr val="1F497D">
                    <a:lumMod val="50000"/>
                  </a:srgbClr>
                </a:solidFill>
              </a:rPr>
              <a:pPr/>
              <a:t>‹#›</a:t>
            </a:fld>
            <a:endParaRPr lang="en-US" dirty="0">
              <a:solidFill>
                <a:srgbClr val="1F497D">
                  <a:lumMod val="50000"/>
                </a:srgbClr>
              </a:solidFill>
            </a:endParaRPr>
          </a:p>
        </p:txBody>
      </p:sp>
    </p:spTree>
    <p:extLst>
      <p:ext uri="{BB962C8B-B14F-4D97-AF65-F5344CB8AC3E}">
        <p14:creationId xmlns:p14="http://schemas.microsoft.com/office/powerpoint/2010/main" val="2749468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1DD6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984738"/>
            <a:ext cx="5384800" cy="514142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984738"/>
            <a:ext cx="5384800" cy="514142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000">
                <a:solidFill>
                  <a:schemeClr val="tx2">
                    <a:lumMod val="50000"/>
                  </a:schemeClr>
                </a:solidFill>
              </a:defRPr>
            </a:lvl1pPr>
          </a:lstStyle>
          <a:p>
            <a:r>
              <a:rPr lang="en-US" dirty="0" smtClean="0">
                <a:solidFill>
                  <a:srgbClr val="1F497D">
                    <a:lumMod val="50000"/>
                  </a:srgbClr>
                </a:solidFill>
              </a:rPr>
              <a:t>HCFMO </a:t>
            </a:r>
            <a:r>
              <a:rPr lang="en-US" baseline="30000" dirty="0" smtClean="0">
                <a:solidFill>
                  <a:srgbClr val="1F497D">
                    <a:lumMod val="50000"/>
                  </a:srgbClr>
                </a:solidFill>
              </a:rPr>
              <a:t>© </a:t>
            </a:r>
            <a:r>
              <a:rPr lang="en-US" dirty="0" smtClean="0">
                <a:solidFill>
                  <a:srgbClr val="1F497D">
                    <a:lumMod val="50000"/>
                  </a:srgbClr>
                </a:solidFill>
              </a:rPr>
              <a:t>2016</a:t>
            </a:r>
            <a:endParaRPr lang="en-US" dirty="0">
              <a:solidFill>
                <a:srgbClr val="1F497D">
                  <a:lumMod val="50000"/>
                </a:srgbClr>
              </a:solidFill>
            </a:endParaRPr>
          </a:p>
        </p:txBody>
      </p:sp>
      <p:sp>
        <p:nvSpPr>
          <p:cNvPr id="9" name="Slide Number Placeholder 5"/>
          <p:cNvSpPr>
            <a:spLocks noGrp="1"/>
          </p:cNvSpPr>
          <p:nvPr>
            <p:ph type="sldNum" sz="quarter" idx="4"/>
          </p:nvPr>
        </p:nvSpPr>
        <p:spPr>
          <a:xfrm>
            <a:off x="406400" y="6356351"/>
            <a:ext cx="711200" cy="365125"/>
          </a:xfrm>
          <a:prstGeom prst="rect">
            <a:avLst/>
          </a:prstGeom>
        </p:spPr>
        <p:txBody>
          <a:bodyPr vert="horz" lIns="91440" tIns="45720" rIns="91440" bIns="45720" rtlCol="0" anchor="ctr"/>
          <a:lstStyle>
            <a:lvl1pPr algn="l">
              <a:defRPr sz="1000">
                <a:solidFill>
                  <a:schemeClr val="tx2">
                    <a:lumMod val="50000"/>
                  </a:schemeClr>
                </a:solidFill>
              </a:defRPr>
            </a:lvl1pPr>
          </a:lstStyle>
          <a:p>
            <a:fld id="{AA6BB3E9-811F-441B-9B05-43DE5336B975}" type="slidenum">
              <a:rPr lang="en-US" smtClean="0">
                <a:solidFill>
                  <a:srgbClr val="1F497D">
                    <a:lumMod val="50000"/>
                  </a:srgbClr>
                </a:solidFill>
              </a:rPr>
              <a:pPr/>
              <a:t>‹#›</a:t>
            </a:fld>
            <a:endParaRPr lang="en-US" dirty="0">
              <a:solidFill>
                <a:srgbClr val="1F497D">
                  <a:lumMod val="50000"/>
                </a:srgbClr>
              </a:solidFill>
            </a:endParaRPr>
          </a:p>
        </p:txBody>
      </p:sp>
    </p:spTree>
    <p:extLst>
      <p:ext uri="{BB962C8B-B14F-4D97-AF65-F5344CB8AC3E}">
        <p14:creationId xmlns:p14="http://schemas.microsoft.com/office/powerpoint/2010/main" val="3135843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1DD6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42613" y="98247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2613" y="1622235"/>
            <a:ext cx="5386917" cy="45072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26381" y="98247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26381" y="1622235"/>
            <a:ext cx="5389033" cy="45072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0"/>
          </p:nvPr>
        </p:nvSpPr>
        <p:spPr>
          <a:xfrm>
            <a:off x="4165600" y="6356351"/>
            <a:ext cx="3860800" cy="365125"/>
          </a:xfrm>
          <a:prstGeom prst="rect">
            <a:avLst/>
          </a:prstGeom>
        </p:spPr>
        <p:txBody>
          <a:bodyPr vert="horz" lIns="91440" tIns="45720" rIns="91440" bIns="45720" rtlCol="0" anchor="ctr"/>
          <a:lstStyle>
            <a:lvl1pPr algn="ctr">
              <a:defRPr sz="1000">
                <a:solidFill>
                  <a:schemeClr val="tx2">
                    <a:lumMod val="50000"/>
                  </a:schemeClr>
                </a:solidFill>
              </a:defRPr>
            </a:lvl1pPr>
          </a:lstStyle>
          <a:p>
            <a:r>
              <a:rPr lang="en-US" dirty="0" smtClean="0">
                <a:solidFill>
                  <a:srgbClr val="1F497D">
                    <a:lumMod val="50000"/>
                  </a:srgbClr>
                </a:solidFill>
              </a:rPr>
              <a:t>HCFMO </a:t>
            </a:r>
            <a:r>
              <a:rPr lang="en-US" baseline="30000" dirty="0" smtClean="0">
                <a:solidFill>
                  <a:srgbClr val="1F497D">
                    <a:lumMod val="50000"/>
                  </a:srgbClr>
                </a:solidFill>
              </a:rPr>
              <a:t>© </a:t>
            </a:r>
            <a:r>
              <a:rPr lang="en-US" dirty="0" smtClean="0">
                <a:solidFill>
                  <a:srgbClr val="1F497D">
                    <a:lumMod val="50000"/>
                  </a:srgbClr>
                </a:solidFill>
              </a:rPr>
              <a:t>2016</a:t>
            </a:r>
            <a:endParaRPr lang="en-US" dirty="0">
              <a:solidFill>
                <a:srgbClr val="1F497D">
                  <a:lumMod val="50000"/>
                </a:srgbClr>
              </a:solidFill>
            </a:endParaRPr>
          </a:p>
        </p:txBody>
      </p:sp>
      <p:sp>
        <p:nvSpPr>
          <p:cNvPr id="11" name="Slide Number Placeholder 5"/>
          <p:cNvSpPr>
            <a:spLocks noGrp="1"/>
          </p:cNvSpPr>
          <p:nvPr>
            <p:ph type="sldNum" sz="quarter" idx="11"/>
          </p:nvPr>
        </p:nvSpPr>
        <p:spPr>
          <a:xfrm>
            <a:off x="406400" y="6356351"/>
            <a:ext cx="711200" cy="365125"/>
          </a:xfrm>
          <a:prstGeom prst="rect">
            <a:avLst/>
          </a:prstGeom>
        </p:spPr>
        <p:txBody>
          <a:bodyPr vert="horz" lIns="91440" tIns="45720" rIns="91440" bIns="45720" rtlCol="0" anchor="ctr"/>
          <a:lstStyle>
            <a:lvl1pPr algn="l">
              <a:defRPr sz="1000">
                <a:solidFill>
                  <a:schemeClr val="tx2">
                    <a:lumMod val="50000"/>
                  </a:schemeClr>
                </a:solidFill>
              </a:defRPr>
            </a:lvl1pPr>
          </a:lstStyle>
          <a:p>
            <a:fld id="{AA6BB3E9-811F-441B-9B05-43DE5336B975}" type="slidenum">
              <a:rPr lang="en-US" smtClean="0">
                <a:solidFill>
                  <a:srgbClr val="1F497D">
                    <a:lumMod val="50000"/>
                  </a:srgbClr>
                </a:solidFill>
              </a:rPr>
              <a:pPr/>
              <a:t>‹#›</a:t>
            </a:fld>
            <a:endParaRPr lang="en-US" dirty="0">
              <a:solidFill>
                <a:srgbClr val="1F497D">
                  <a:lumMod val="50000"/>
                </a:srgbClr>
              </a:solidFill>
            </a:endParaRPr>
          </a:p>
        </p:txBody>
      </p:sp>
    </p:spTree>
    <p:extLst>
      <p:ext uri="{BB962C8B-B14F-4D97-AF65-F5344CB8AC3E}">
        <p14:creationId xmlns:p14="http://schemas.microsoft.com/office/powerpoint/2010/main" val="3617012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000">
                <a:solidFill>
                  <a:schemeClr val="tx2">
                    <a:lumMod val="50000"/>
                  </a:schemeClr>
                </a:solidFill>
              </a:defRPr>
            </a:lvl1pPr>
          </a:lstStyle>
          <a:p>
            <a:r>
              <a:rPr lang="en-US" dirty="0" smtClean="0">
                <a:solidFill>
                  <a:srgbClr val="1F497D">
                    <a:lumMod val="50000"/>
                  </a:srgbClr>
                </a:solidFill>
              </a:rPr>
              <a:t>HCFMO </a:t>
            </a:r>
            <a:r>
              <a:rPr lang="en-US" baseline="30000" dirty="0" smtClean="0">
                <a:solidFill>
                  <a:srgbClr val="1F497D">
                    <a:lumMod val="50000"/>
                  </a:srgbClr>
                </a:solidFill>
              </a:rPr>
              <a:t>© </a:t>
            </a:r>
            <a:r>
              <a:rPr lang="en-US" dirty="0" smtClean="0">
                <a:solidFill>
                  <a:srgbClr val="1F497D">
                    <a:lumMod val="50000"/>
                  </a:srgbClr>
                </a:solidFill>
              </a:rPr>
              <a:t>2016</a:t>
            </a:r>
            <a:endParaRPr lang="en-US" dirty="0">
              <a:solidFill>
                <a:srgbClr val="1F497D">
                  <a:lumMod val="50000"/>
                </a:srgbClr>
              </a:solidFill>
            </a:endParaRPr>
          </a:p>
        </p:txBody>
      </p:sp>
      <p:sp>
        <p:nvSpPr>
          <p:cNvPr id="7" name="Slide Number Placeholder 5"/>
          <p:cNvSpPr>
            <a:spLocks noGrp="1"/>
          </p:cNvSpPr>
          <p:nvPr>
            <p:ph type="sldNum" sz="quarter" idx="4"/>
          </p:nvPr>
        </p:nvSpPr>
        <p:spPr>
          <a:xfrm>
            <a:off x="406400" y="6356351"/>
            <a:ext cx="711200" cy="365125"/>
          </a:xfrm>
          <a:prstGeom prst="rect">
            <a:avLst/>
          </a:prstGeom>
        </p:spPr>
        <p:txBody>
          <a:bodyPr vert="horz" lIns="91440" tIns="45720" rIns="91440" bIns="45720" rtlCol="0" anchor="ctr"/>
          <a:lstStyle>
            <a:lvl1pPr algn="l">
              <a:defRPr sz="1000">
                <a:solidFill>
                  <a:schemeClr val="tx2">
                    <a:lumMod val="50000"/>
                  </a:schemeClr>
                </a:solidFill>
              </a:defRPr>
            </a:lvl1pPr>
          </a:lstStyle>
          <a:p>
            <a:fld id="{AA6BB3E9-811F-441B-9B05-43DE5336B975}" type="slidenum">
              <a:rPr lang="en-US" smtClean="0">
                <a:solidFill>
                  <a:srgbClr val="1F497D">
                    <a:lumMod val="50000"/>
                  </a:srgbClr>
                </a:solidFill>
              </a:rPr>
              <a:pPr/>
              <a:t>‹#›</a:t>
            </a:fld>
            <a:endParaRPr lang="en-US" dirty="0">
              <a:solidFill>
                <a:srgbClr val="1F497D">
                  <a:lumMod val="50000"/>
                </a:srgbClr>
              </a:solidFill>
            </a:endParaRPr>
          </a:p>
        </p:txBody>
      </p:sp>
    </p:spTree>
    <p:extLst>
      <p:ext uri="{BB962C8B-B14F-4D97-AF65-F5344CB8AC3E}">
        <p14:creationId xmlns:p14="http://schemas.microsoft.com/office/powerpoint/2010/main" val="2866582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000">
                <a:solidFill>
                  <a:schemeClr val="tx2">
                    <a:lumMod val="50000"/>
                  </a:schemeClr>
                </a:solidFill>
              </a:defRPr>
            </a:lvl1pPr>
          </a:lstStyle>
          <a:p>
            <a:r>
              <a:rPr lang="en-US" dirty="0" smtClean="0">
                <a:solidFill>
                  <a:srgbClr val="1F497D">
                    <a:lumMod val="50000"/>
                  </a:srgbClr>
                </a:solidFill>
              </a:rPr>
              <a:t>HCFMO </a:t>
            </a:r>
            <a:r>
              <a:rPr lang="en-US" baseline="30000" dirty="0" smtClean="0">
                <a:solidFill>
                  <a:srgbClr val="1F497D">
                    <a:lumMod val="50000"/>
                  </a:srgbClr>
                </a:solidFill>
              </a:rPr>
              <a:t>© </a:t>
            </a:r>
            <a:r>
              <a:rPr lang="en-US" dirty="0" smtClean="0">
                <a:solidFill>
                  <a:srgbClr val="1F497D">
                    <a:lumMod val="50000"/>
                  </a:srgbClr>
                </a:solidFill>
              </a:rPr>
              <a:t>2016</a:t>
            </a:r>
            <a:endParaRPr lang="en-US" dirty="0">
              <a:solidFill>
                <a:srgbClr val="1F497D">
                  <a:lumMod val="50000"/>
                </a:srgbClr>
              </a:solidFill>
            </a:endParaRPr>
          </a:p>
        </p:txBody>
      </p:sp>
      <p:sp>
        <p:nvSpPr>
          <p:cNvPr id="6" name="Slide Number Placeholder 5"/>
          <p:cNvSpPr>
            <a:spLocks noGrp="1"/>
          </p:cNvSpPr>
          <p:nvPr>
            <p:ph type="sldNum" sz="quarter" idx="4"/>
          </p:nvPr>
        </p:nvSpPr>
        <p:spPr>
          <a:xfrm>
            <a:off x="406400" y="6356351"/>
            <a:ext cx="711200" cy="365125"/>
          </a:xfrm>
          <a:prstGeom prst="rect">
            <a:avLst/>
          </a:prstGeom>
        </p:spPr>
        <p:txBody>
          <a:bodyPr vert="horz" lIns="91440" tIns="45720" rIns="91440" bIns="45720" rtlCol="0" anchor="ctr"/>
          <a:lstStyle>
            <a:lvl1pPr algn="l">
              <a:defRPr sz="1000">
                <a:solidFill>
                  <a:schemeClr val="tx2">
                    <a:lumMod val="50000"/>
                  </a:schemeClr>
                </a:solidFill>
              </a:defRPr>
            </a:lvl1pPr>
          </a:lstStyle>
          <a:p>
            <a:fld id="{AA6BB3E9-811F-441B-9B05-43DE5336B975}" type="slidenum">
              <a:rPr lang="en-US" smtClean="0">
                <a:solidFill>
                  <a:srgbClr val="1F497D">
                    <a:lumMod val="50000"/>
                  </a:srgbClr>
                </a:solidFill>
              </a:rPr>
              <a:pPr/>
              <a:t>‹#›</a:t>
            </a:fld>
            <a:endParaRPr lang="en-US" dirty="0">
              <a:solidFill>
                <a:srgbClr val="1F497D">
                  <a:lumMod val="50000"/>
                </a:srgbClr>
              </a:solidFill>
            </a:endParaRPr>
          </a:p>
        </p:txBody>
      </p:sp>
    </p:spTree>
    <p:extLst>
      <p:ext uri="{BB962C8B-B14F-4D97-AF65-F5344CB8AC3E}">
        <p14:creationId xmlns:p14="http://schemas.microsoft.com/office/powerpoint/2010/main" val="120775155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p:cNvSpPr/>
          <p:nvPr userDrawn="1"/>
        </p:nvSpPr>
        <p:spPr>
          <a:xfrm>
            <a:off x="10058400" y="0"/>
            <a:ext cx="21336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p:cNvSpPr/>
          <p:nvPr userDrawn="1"/>
        </p:nvSpPr>
        <p:spPr>
          <a:xfrm>
            <a:off x="0" y="6096000"/>
            <a:ext cx="12192000" cy="762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 name="Vertical Text Placeholder 2"/>
          <p:cNvSpPr>
            <a:spLocks noGrp="1"/>
          </p:cNvSpPr>
          <p:nvPr>
            <p:ph type="body" orient="vert" idx="1"/>
          </p:nvPr>
        </p:nvSpPr>
        <p:spPr>
          <a:xfrm>
            <a:off x="812800" y="457200"/>
            <a:ext cx="9570497" cy="5943600"/>
          </a:xfrm>
        </p:spPr>
        <p:txBody>
          <a:bodyPr vert="eaVert"/>
          <a:lstStyle/>
          <a:p>
            <a:pPr lvl="0"/>
            <a:r>
              <a:rPr lang="en-US" smtClean="0"/>
              <a:t>Click to edit Master text styles</a:t>
            </a:r>
          </a:p>
          <a:p>
            <a:pPr lvl="1"/>
            <a:r>
              <a:rPr lang="en-US" smtClean="0"/>
              <a:t>Second level</a:t>
            </a:r>
          </a:p>
          <a:p>
            <a:pPr lvl="2"/>
            <a:r>
              <a:rPr lang="en-US" smtClean="0"/>
              <a:t>Third level</a:t>
            </a:r>
          </a:p>
        </p:txBody>
      </p:sp>
      <p:sp>
        <p:nvSpPr>
          <p:cNvPr id="7" name="Footer Placeholder 4"/>
          <p:cNvSpPr>
            <a:spLocks noGrp="1"/>
          </p:cNvSpPr>
          <p:nvPr>
            <p:ph type="ftr" sz="quarter" idx="3"/>
          </p:nvPr>
        </p:nvSpPr>
        <p:spPr>
          <a:xfrm rot="5400000">
            <a:off x="-1001184" y="3185585"/>
            <a:ext cx="2895600" cy="486833"/>
          </a:xfrm>
          <a:prstGeom prst="rect">
            <a:avLst/>
          </a:prstGeom>
        </p:spPr>
        <p:txBody>
          <a:bodyPr vert="horz" lIns="91440" tIns="45720" rIns="91440" bIns="45720" rtlCol="0" anchor="ctr"/>
          <a:lstStyle>
            <a:lvl1pPr algn="ctr">
              <a:defRPr sz="1000">
                <a:solidFill>
                  <a:schemeClr val="tx2">
                    <a:lumMod val="50000"/>
                  </a:schemeClr>
                </a:solidFill>
              </a:defRPr>
            </a:lvl1pPr>
          </a:lstStyle>
          <a:p>
            <a:r>
              <a:rPr lang="en-US" dirty="0" smtClean="0">
                <a:solidFill>
                  <a:srgbClr val="1F497D">
                    <a:lumMod val="50000"/>
                  </a:srgbClr>
                </a:solidFill>
              </a:rPr>
              <a:t>HCFMO </a:t>
            </a:r>
            <a:r>
              <a:rPr lang="en-US" baseline="30000" dirty="0" smtClean="0">
                <a:solidFill>
                  <a:srgbClr val="1F497D">
                    <a:lumMod val="50000"/>
                  </a:srgbClr>
                </a:solidFill>
              </a:rPr>
              <a:t>© </a:t>
            </a:r>
            <a:r>
              <a:rPr lang="en-US" dirty="0" smtClean="0">
                <a:solidFill>
                  <a:srgbClr val="1F497D">
                    <a:lumMod val="50000"/>
                  </a:srgbClr>
                </a:solidFill>
              </a:rPr>
              <a:t>2016</a:t>
            </a:r>
            <a:endParaRPr lang="en-US" dirty="0">
              <a:solidFill>
                <a:srgbClr val="1F497D">
                  <a:lumMod val="50000"/>
                </a:srgbClr>
              </a:solidFill>
            </a:endParaRPr>
          </a:p>
        </p:txBody>
      </p:sp>
      <p:sp>
        <p:nvSpPr>
          <p:cNvPr id="8" name="Slide Number Placeholder 5"/>
          <p:cNvSpPr>
            <a:spLocks noGrp="1"/>
          </p:cNvSpPr>
          <p:nvPr>
            <p:ph type="sldNum" sz="quarter" idx="4"/>
          </p:nvPr>
        </p:nvSpPr>
        <p:spPr>
          <a:xfrm rot="5400000">
            <a:off x="281517" y="251883"/>
            <a:ext cx="533400" cy="486833"/>
          </a:xfrm>
          <a:prstGeom prst="rect">
            <a:avLst/>
          </a:prstGeom>
        </p:spPr>
        <p:txBody>
          <a:bodyPr vert="horz" lIns="91440" tIns="45720" rIns="91440" bIns="45720" rtlCol="0" anchor="ctr"/>
          <a:lstStyle>
            <a:lvl1pPr algn="l">
              <a:defRPr sz="1000">
                <a:solidFill>
                  <a:schemeClr val="tx2">
                    <a:lumMod val="50000"/>
                  </a:schemeClr>
                </a:solidFill>
              </a:defRPr>
            </a:lvl1pPr>
          </a:lstStyle>
          <a:p>
            <a:fld id="{AA6BB3E9-811F-441B-9B05-43DE5336B975}" type="slidenum">
              <a:rPr lang="en-US" smtClean="0">
                <a:solidFill>
                  <a:srgbClr val="1F497D">
                    <a:lumMod val="50000"/>
                  </a:srgbClr>
                </a:solidFill>
              </a:rPr>
              <a:pPr/>
              <a:t>‹#›</a:t>
            </a:fld>
            <a:endParaRPr lang="en-US" dirty="0">
              <a:solidFill>
                <a:srgbClr val="1F497D">
                  <a:lumMod val="50000"/>
                </a:srgbClr>
              </a:solidFill>
            </a:endParaRPr>
          </a:p>
        </p:txBody>
      </p:sp>
      <p:sp>
        <p:nvSpPr>
          <p:cNvPr id="2" name="Vertical Title 1"/>
          <p:cNvSpPr>
            <a:spLocks noGrp="1"/>
          </p:cNvSpPr>
          <p:nvPr>
            <p:ph type="title" orient="vert"/>
          </p:nvPr>
        </p:nvSpPr>
        <p:spPr>
          <a:xfrm>
            <a:off x="10617749" y="200968"/>
            <a:ext cx="1219200" cy="6350553"/>
          </a:xfrm>
        </p:spPr>
        <p:txBody>
          <a:bodyPr vert="eaVert"/>
          <a:lstStyle>
            <a:lvl1pPr>
              <a:defRPr>
                <a:solidFill>
                  <a:srgbClr val="F1DD60"/>
                </a:solidFill>
              </a:defRPr>
            </a:lvl1pPr>
          </a:lstStyle>
          <a:p>
            <a:r>
              <a:rPr lang="en-US" dirty="0" smtClean="0"/>
              <a:t>Click to edit Master title style</a:t>
            </a:r>
            <a:endParaRPr lang="en-US" dirty="0"/>
          </a:p>
        </p:txBody>
      </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5400000">
            <a:off x="401717" y="5574026"/>
            <a:ext cx="822960" cy="106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94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9A28B7-F1A9-3B40-93DF-707782252906}"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D7ABB8-6C7A-3142-B8D6-65077106175E}" type="slidenum">
              <a:rPr lang="en-US" smtClean="0"/>
              <a:t>‹#›</a:t>
            </a:fld>
            <a:endParaRPr lang="en-US"/>
          </a:p>
        </p:txBody>
      </p:sp>
    </p:spTree>
    <p:extLst>
      <p:ext uri="{BB962C8B-B14F-4D97-AF65-F5344CB8AC3E}">
        <p14:creationId xmlns:p14="http://schemas.microsoft.com/office/powerpoint/2010/main" val="741673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9A28B7-F1A9-3B40-93DF-707782252906}"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D7ABB8-6C7A-3142-B8D6-65077106175E}" type="slidenum">
              <a:rPr lang="en-US" smtClean="0"/>
              <a:t>‹#›</a:t>
            </a:fld>
            <a:endParaRPr lang="en-US"/>
          </a:p>
        </p:txBody>
      </p:sp>
    </p:spTree>
    <p:extLst>
      <p:ext uri="{BB962C8B-B14F-4D97-AF65-F5344CB8AC3E}">
        <p14:creationId xmlns:p14="http://schemas.microsoft.com/office/powerpoint/2010/main" val="1316973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9A28B7-F1A9-3B40-93DF-707782252906}"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D7ABB8-6C7A-3142-B8D6-65077106175E}" type="slidenum">
              <a:rPr lang="en-US" smtClean="0"/>
              <a:t>‹#›</a:t>
            </a:fld>
            <a:endParaRPr lang="en-US"/>
          </a:p>
        </p:txBody>
      </p:sp>
    </p:spTree>
    <p:extLst>
      <p:ext uri="{BB962C8B-B14F-4D97-AF65-F5344CB8AC3E}">
        <p14:creationId xmlns:p14="http://schemas.microsoft.com/office/powerpoint/2010/main" val="261715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9A28B7-F1A9-3B40-93DF-707782252906}" type="datetimeFigureOut">
              <a:rPr lang="en-US" smtClean="0"/>
              <a:t>9/3/2019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D7ABB8-6C7A-3142-B8D6-65077106175E}" type="slidenum">
              <a:rPr lang="en-US" smtClean="0"/>
              <a:t>‹#›</a:t>
            </a:fld>
            <a:endParaRPr lang="en-US"/>
          </a:p>
        </p:txBody>
      </p:sp>
    </p:spTree>
    <p:extLst>
      <p:ext uri="{BB962C8B-B14F-4D97-AF65-F5344CB8AC3E}">
        <p14:creationId xmlns:p14="http://schemas.microsoft.com/office/powerpoint/2010/main" val="602958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9A28B7-F1A9-3B40-93DF-707782252906}" type="datetimeFigureOut">
              <a:rPr lang="en-US" smtClean="0"/>
              <a:t>9/3/2019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D7ABB8-6C7A-3142-B8D6-65077106175E}" type="slidenum">
              <a:rPr lang="en-US" smtClean="0"/>
              <a:t>‹#›</a:t>
            </a:fld>
            <a:endParaRPr lang="en-US"/>
          </a:p>
        </p:txBody>
      </p:sp>
    </p:spTree>
    <p:extLst>
      <p:ext uri="{BB962C8B-B14F-4D97-AF65-F5344CB8AC3E}">
        <p14:creationId xmlns:p14="http://schemas.microsoft.com/office/powerpoint/2010/main" val="2090940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9A28B7-F1A9-3B40-93DF-707782252906}" type="datetimeFigureOut">
              <a:rPr lang="en-US" smtClean="0"/>
              <a:t>9/3/2019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D7ABB8-6C7A-3142-B8D6-65077106175E}" type="slidenum">
              <a:rPr lang="en-US" smtClean="0"/>
              <a:t>‹#›</a:t>
            </a:fld>
            <a:endParaRPr lang="en-US"/>
          </a:p>
        </p:txBody>
      </p:sp>
    </p:spTree>
    <p:extLst>
      <p:ext uri="{BB962C8B-B14F-4D97-AF65-F5344CB8AC3E}">
        <p14:creationId xmlns:p14="http://schemas.microsoft.com/office/powerpoint/2010/main" val="1009323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9A28B7-F1A9-3B40-93DF-707782252906}"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D7ABB8-6C7A-3142-B8D6-65077106175E}" type="slidenum">
              <a:rPr lang="en-US" smtClean="0"/>
              <a:t>‹#›</a:t>
            </a:fld>
            <a:endParaRPr lang="en-US"/>
          </a:p>
        </p:txBody>
      </p:sp>
    </p:spTree>
    <p:extLst>
      <p:ext uri="{BB962C8B-B14F-4D97-AF65-F5344CB8AC3E}">
        <p14:creationId xmlns:p14="http://schemas.microsoft.com/office/powerpoint/2010/main" val="725072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9A28B7-F1A9-3B40-93DF-707782252906}"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D7ABB8-6C7A-3142-B8D6-65077106175E}" type="slidenum">
              <a:rPr lang="en-US" smtClean="0"/>
              <a:t>‹#›</a:t>
            </a:fld>
            <a:endParaRPr lang="en-US"/>
          </a:p>
        </p:txBody>
      </p:sp>
    </p:spTree>
    <p:extLst>
      <p:ext uri="{BB962C8B-B14F-4D97-AF65-F5344CB8AC3E}">
        <p14:creationId xmlns:p14="http://schemas.microsoft.com/office/powerpoint/2010/main" val="1478924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9A28B7-F1A9-3B40-93DF-707782252906}" type="datetimeFigureOut">
              <a:rPr lang="en-US" smtClean="0"/>
              <a:t>9/3/2019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D7ABB8-6C7A-3142-B8D6-65077106175E}" type="slidenum">
              <a:rPr lang="en-US" smtClean="0"/>
              <a:t>‹#›</a:t>
            </a:fld>
            <a:endParaRPr lang="en-US"/>
          </a:p>
        </p:txBody>
      </p:sp>
    </p:spTree>
    <p:extLst>
      <p:ext uri="{BB962C8B-B14F-4D97-AF65-F5344CB8AC3E}">
        <p14:creationId xmlns:p14="http://schemas.microsoft.com/office/powerpoint/2010/main" val="1578132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264" y="137160"/>
            <a:ext cx="11740896" cy="715962"/>
          </a:xfrm>
          <a:prstGeom prst="rect">
            <a:avLst/>
          </a:prstGeom>
          <a:solidFill>
            <a:srgbClr val="000024"/>
          </a:solidFill>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990600"/>
            <a:ext cx="109728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000">
                <a:solidFill>
                  <a:schemeClr val="tx2">
                    <a:lumMod val="50000"/>
                  </a:schemeClr>
                </a:solidFill>
              </a:defRPr>
            </a:lvl1pPr>
          </a:lstStyle>
          <a:p>
            <a:r>
              <a:rPr lang="en-US" dirty="0" smtClean="0">
                <a:solidFill>
                  <a:srgbClr val="1F497D">
                    <a:lumMod val="50000"/>
                  </a:srgbClr>
                </a:solidFill>
              </a:rPr>
              <a:t>HCFMO </a:t>
            </a:r>
            <a:r>
              <a:rPr lang="en-US" baseline="30000" dirty="0" smtClean="0">
                <a:solidFill>
                  <a:srgbClr val="1F497D">
                    <a:lumMod val="50000"/>
                  </a:srgbClr>
                </a:solidFill>
              </a:rPr>
              <a:t>© </a:t>
            </a:r>
            <a:r>
              <a:rPr lang="en-US" dirty="0" smtClean="0">
                <a:solidFill>
                  <a:srgbClr val="1F497D">
                    <a:lumMod val="50000"/>
                  </a:srgbClr>
                </a:solidFill>
              </a:rPr>
              <a:t>2016</a:t>
            </a:r>
            <a:endParaRPr lang="en-US" dirty="0">
              <a:solidFill>
                <a:srgbClr val="1F497D">
                  <a:lumMod val="50000"/>
                </a:srgbClr>
              </a:solidFill>
            </a:endParaRPr>
          </a:p>
        </p:txBody>
      </p:sp>
      <p:sp>
        <p:nvSpPr>
          <p:cNvPr id="6" name="Slide Number Placeholder 5"/>
          <p:cNvSpPr>
            <a:spLocks noGrp="1"/>
          </p:cNvSpPr>
          <p:nvPr>
            <p:ph type="sldNum" sz="quarter" idx="4"/>
          </p:nvPr>
        </p:nvSpPr>
        <p:spPr>
          <a:xfrm>
            <a:off x="406400" y="6356351"/>
            <a:ext cx="711200" cy="365125"/>
          </a:xfrm>
          <a:prstGeom prst="rect">
            <a:avLst/>
          </a:prstGeom>
        </p:spPr>
        <p:txBody>
          <a:bodyPr vert="horz" lIns="91440" tIns="45720" rIns="91440" bIns="45720" rtlCol="0" anchor="ctr"/>
          <a:lstStyle>
            <a:lvl1pPr algn="l">
              <a:defRPr sz="1000">
                <a:solidFill>
                  <a:schemeClr val="tx2">
                    <a:lumMod val="50000"/>
                  </a:schemeClr>
                </a:solidFill>
              </a:defRPr>
            </a:lvl1pPr>
          </a:lstStyle>
          <a:p>
            <a:fld id="{AA6BB3E9-811F-441B-9B05-43DE5336B975}" type="slidenum">
              <a:rPr lang="en-US" smtClean="0">
                <a:solidFill>
                  <a:srgbClr val="1F497D">
                    <a:lumMod val="50000"/>
                  </a:srgbClr>
                </a:solidFill>
              </a:rPr>
              <a:pPr/>
              <a:t>‹#›</a:t>
            </a:fld>
            <a:endParaRPr lang="en-US" dirty="0">
              <a:solidFill>
                <a:srgbClr val="1F497D">
                  <a:lumMod val="50000"/>
                </a:srgbClr>
              </a:solidFill>
            </a:endParaRPr>
          </a:p>
        </p:txBody>
      </p:sp>
    </p:spTree>
    <p:extLst>
      <p:ext uri="{BB962C8B-B14F-4D97-AF65-F5344CB8AC3E}">
        <p14:creationId xmlns:p14="http://schemas.microsoft.com/office/powerpoint/2010/main" val="1234331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iming>
    <p:tnLst>
      <p:par>
        <p:cTn id="1" dur="indefinite" restart="never" nodeType="tmRoot"/>
      </p:par>
    </p:tnLst>
  </p:timing>
  <p:txStyles>
    <p:titleStyle>
      <a:lvl1pPr algn="ctr" defTabSz="914400" rtl="0" eaLnBrk="1" latinLnBrk="0" hangingPunct="1">
        <a:spcBef>
          <a:spcPct val="0"/>
        </a:spcBef>
        <a:buNone/>
        <a:defRPr sz="4000" b="1" kern="1200">
          <a:solidFill>
            <a:srgbClr val="E2B600"/>
          </a:solidFill>
          <a:latin typeface="+mj-lt"/>
          <a:ea typeface="+mj-ea"/>
          <a:cs typeface="+mj-cs"/>
        </a:defRPr>
      </a:lvl1pPr>
    </p:titleStyle>
    <p:bodyStyle>
      <a:lvl1pPr marL="342900" indent="-342900" algn="l" defTabSz="914400" rtl="0" eaLnBrk="1" latinLnBrk="0" hangingPunct="1">
        <a:spcBef>
          <a:spcPct val="20000"/>
        </a:spcBef>
        <a:buClr>
          <a:srgbClr val="600000"/>
        </a:buClr>
        <a:buFont typeface="Arial" pitchFamily="34" charset="0"/>
        <a:buChar char="•"/>
        <a:defRPr sz="3200" b="1" kern="1200">
          <a:solidFill>
            <a:srgbClr val="000024"/>
          </a:solidFill>
          <a:latin typeface="+mn-lt"/>
          <a:ea typeface="+mn-ea"/>
          <a:cs typeface="+mn-cs"/>
        </a:defRPr>
      </a:lvl1pPr>
      <a:lvl2pPr marL="742950" indent="-285750" algn="l" defTabSz="914400" rtl="0" eaLnBrk="1" latinLnBrk="0" hangingPunct="1">
        <a:spcBef>
          <a:spcPct val="20000"/>
        </a:spcBef>
        <a:buClr>
          <a:srgbClr val="626880"/>
        </a:buClr>
        <a:buSzPct val="75000"/>
        <a:buFont typeface="Arial" pitchFamily="34" charset="0"/>
        <a:buChar char="•"/>
        <a:defRPr sz="2800" kern="1200">
          <a:solidFill>
            <a:srgbClr val="313452"/>
          </a:solidFill>
          <a:latin typeface="+mn-lt"/>
          <a:ea typeface="+mn-ea"/>
          <a:cs typeface="+mn-cs"/>
        </a:defRPr>
      </a:lvl2pPr>
      <a:lvl3pPr marL="1143000" indent="-228600" algn="l" defTabSz="914400" rtl="0" eaLnBrk="1" latinLnBrk="0" hangingPunct="1">
        <a:spcBef>
          <a:spcPct val="20000"/>
        </a:spcBef>
        <a:buClr>
          <a:srgbClr val="626880"/>
        </a:buClr>
        <a:buSzPct val="100000"/>
        <a:buFont typeface="Calibri" panose="020F0502020204030204" pitchFamily="34" charset="0"/>
        <a:buChar char="◦"/>
        <a:defRPr sz="2400" kern="1200">
          <a:solidFill>
            <a:srgbClr val="62688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lumMod val="50000"/>
          </a:schemeClr>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hyperlink" Target="mailto:RODNEY.REED@FMO.HCTX.NET" TargetMode="Externa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7.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7.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873294-FCB3-403A-9E96-4D112649DDB0}"/>
              </a:ext>
            </a:extLst>
          </p:cNvPr>
          <p:cNvSpPr/>
          <p:nvPr/>
        </p:nvSpPr>
        <p:spPr>
          <a:xfrm>
            <a:off x="0" y="0"/>
            <a:ext cx="12192000" cy="6858000"/>
          </a:xfrm>
          <a:prstGeom prst="rect">
            <a:avLst/>
          </a:prstGeom>
          <a:solidFill>
            <a:schemeClr val="tx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view of a city&#10;&#10;Description generated with very high confidence">
            <a:extLst>
              <a:ext uri="{FF2B5EF4-FFF2-40B4-BE49-F238E27FC236}">
                <a16:creationId xmlns:a16="http://schemas.microsoft.com/office/drawing/2014/main" id="{8784E4F4-A2E3-4969-A4CF-8EDB5CD75AC0}"/>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1857" b="3892"/>
          <a:stretch/>
        </p:blipFill>
        <p:spPr>
          <a:xfrm>
            <a:off x="0" y="0"/>
            <a:ext cx="12192000" cy="6858000"/>
          </a:xfrm>
          <a:prstGeom prst="rect">
            <a:avLst/>
          </a:prstGeom>
        </p:spPr>
      </p:pic>
      <p:sp>
        <p:nvSpPr>
          <p:cNvPr id="11" name="Right Triangle 10">
            <a:extLst>
              <a:ext uri="{FF2B5EF4-FFF2-40B4-BE49-F238E27FC236}">
                <a16:creationId xmlns:a16="http://schemas.microsoft.com/office/drawing/2014/main" id="{43F30C41-BDC4-479A-A1E5-26B713B8F576}"/>
              </a:ext>
            </a:extLst>
          </p:cNvPr>
          <p:cNvSpPr/>
          <p:nvPr/>
        </p:nvSpPr>
        <p:spPr>
          <a:xfrm flipH="1" flipV="1">
            <a:off x="6057900" y="-25400"/>
            <a:ext cx="6134100" cy="6883400"/>
          </a:xfrm>
          <a:prstGeom prst="rtTriangle">
            <a:avLst/>
          </a:prstGeom>
          <a:gradFill>
            <a:gsLst>
              <a:gs pos="100000">
                <a:schemeClr val="bg1">
                  <a:alpha val="10000"/>
                </a:schemeClr>
              </a:gs>
              <a:gs pos="0">
                <a:schemeClr val="bg1">
                  <a:alpha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03A1335-8A2F-4063-B978-F74EB199ECB6}"/>
              </a:ext>
            </a:extLst>
          </p:cNvPr>
          <p:cNvSpPr txBox="1"/>
          <p:nvPr/>
        </p:nvSpPr>
        <p:spPr>
          <a:xfrm>
            <a:off x="157041" y="944410"/>
            <a:ext cx="10111221" cy="1200329"/>
          </a:xfrm>
          <a:prstGeom prst="rect">
            <a:avLst/>
          </a:prstGeom>
          <a:noFill/>
        </p:spPr>
        <p:txBody>
          <a:bodyPr wrap="square" rtlCol="0">
            <a:spAutoFit/>
          </a:bodyPr>
          <a:lstStyle/>
          <a:p>
            <a:r>
              <a:rPr lang="en-US" sz="7200" spc="800" dirty="0" smtClean="0">
                <a:solidFill>
                  <a:srgbClr val="0070C0"/>
                </a:solidFill>
                <a:effectLst>
                  <a:outerShdw blurRad="38100" dist="38100" dir="2700000" algn="tl">
                    <a:srgbClr val="000000">
                      <a:alpha val="43137"/>
                    </a:srgbClr>
                  </a:outerShdw>
                </a:effectLst>
                <a:latin typeface="Lato Black" panose="020F0A02020204030203" pitchFamily="34" charset="0"/>
              </a:rPr>
              <a:t>NFPA 3000</a:t>
            </a:r>
            <a:endParaRPr lang="en-US" sz="7200" spc="800" dirty="0">
              <a:solidFill>
                <a:srgbClr val="0070C0"/>
              </a:solidFill>
              <a:effectLst>
                <a:outerShdw blurRad="38100" dist="38100" dir="2700000" algn="tl">
                  <a:srgbClr val="000000">
                    <a:alpha val="43137"/>
                  </a:srgbClr>
                </a:outerShdw>
              </a:effectLst>
              <a:latin typeface="Lato Black" panose="020F0A02020204030203" pitchFamily="34" charset="0"/>
            </a:endParaRPr>
          </a:p>
        </p:txBody>
      </p:sp>
      <p:sp>
        <p:nvSpPr>
          <p:cNvPr id="13" name="TextBox 12">
            <a:extLst>
              <a:ext uri="{FF2B5EF4-FFF2-40B4-BE49-F238E27FC236}">
                <a16:creationId xmlns:a16="http://schemas.microsoft.com/office/drawing/2014/main" id="{431E5F72-3529-417A-ABAB-FF729B3C980D}"/>
              </a:ext>
            </a:extLst>
          </p:cNvPr>
          <p:cNvSpPr txBox="1"/>
          <p:nvPr/>
        </p:nvSpPr>
        <p:spPr>
          <a:xfrm>
            <a:off x="157041" y="2804380"/>
            <a:ext cx="11625228" cy="1077218"/>
          </a:xfrm>
          <a:prstGeom prst="rect">
            <a:avLst/>
          </a:prstGeom>
          <a:noFill/>
        </p:spPr>
        <p:txBody>
          <a:bodyPr wrap="square" rtlCol="0">
            <a:spAutoFit/>
          </a:bodyPr>
          <a:lstStyle/>
          <a:p>
            <a:r>
              <a:rPr lang="en-US" sz="3200" spc="1000" dirty="0" smtClean="0">
                <a:solidFill>
                  <a:schemeClr val="bg1"/>
                </a:solidFill>
                <a:effectLst>
                  <a:outerShdw blurRad="38100" dist="38100" dir="2700000" algn="tl">
                    <a:srgbClr val="000000">
                      <a:alpha val="43137"/>
                    </a:srgbClr>
                  </a:outerShdw>
                </a:effectLst>
                <a:latin typeface="Lato" panose="020F0502020204030203" pitchFamily="34" charset="0"/>
              </a:rPr>
              <a:t>Standard for an Active Shooter/Hostile Event Response Program</a:t>
            </a:r>
            <a:endParaRPr lang="en-US" sz="3200" spc="1000" dirty="0">
              <a:solidFill>
                <a:schemeClr val="bg1"/>
              </a:solidFill>
              <a:effectLst>
                <a:outerShdw blurRad="38100" dist="38100" dir="2700000" algn="tl">
                  <a:srgbClr val="000000">
                    <a:alpha val="43137"/>
                  </a:srgbClr>
                </a:outerShdw>
              </a:effectLst>
              <a:latin typeface="Lato" panose="020F0502020204030203" pitchFamily="34" charset="0"/>
            </a:endParaRPr>
          </a:p>
        </p:txBody>
      </p:sp>
      <p:pic>
        <p:nvPicPr>
          <p:cNvPr id="15" name="Picture 2" descr="Image result for nfpa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68262" y="176614"/>
            <a:ext cx="1510193" cy="15101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0029" y="3748888"/>
            <a:ext cx="2792240" cy="2792240"/>
          </a:xfrm>
          <a:prstGeom prst="rect">
            <a:avLst/>
          </a:prstGeom>
        </p:spPr>
      </p:pic>
    </p:spTree>
    <p:extLst>
      <p:ext uri="{BB962C8B-B14F-4D97-AF65-F5344CB8AC3E}">
        <p14:creationId xmlns:p14="http://schemas.microsoft.com/office/powerpoint/2010/main" val="1569739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0" y="0"/>
            <a:ext cx="12192000" cy="6858000"/>
          </a:xfrm>
          <a:prstGeom prst="rect">
            <a:avLst/>
          </a:prstGeom>
        </p:spPr>
      </p:pic>
      <p:sp>
        <p:nvSpPr>
          <p:cNvPr id="7" name="Rectangle 6"/>
          <p:cNvSpPr/>
          <p:nvPr/>
        </p:nvSpPr>
        <p:spPr>
          <a:xfrm>
            <a:off x="0" y="0"/>
            <a:ext cx="12192000" cy="6858000"/>
          </a:xfrm>
          <a:prstGeom prst="rect">
            <a:avLst/>
          </a:prstGeom>
          <a:gradFill flip="none" rotWithShape="1">
            <a:gsLst>
              <a:gs pos="100000">
                <a:schemeClr val="bg2">
                  <a:alpha val="0"/>
                </a:schemeClr>
              </a:gs>
              <a:gs pos="24000">
                <a:schemeClr val="tx1">
                  <a:alpha val="7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4803" y="2763748"/>
            <a:ext cx="2188395" cy="338554"/>
          </a:xfrm>
          <a:prstGeom prst="rect">
            <a:avLst/>
          </a:prstGeom>
          <a:noFill/>
        </p:spPr>
        <p:txBody>
          <a:bodyPr wrap="square" rtlCol="0">
            <a:spAutoFit/>
          </a:bodyPr>
          <a:lstStyle/>
          <a:p>
            <a:r>
              <a:rPr lang="en-US" sz="16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KILLED</a:t>
            </a:r>
            <a:endParaRPr lang="en-US" sz="16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9" name="TextBox 8"/>
          <p:cNvSpPr txBox="1"/>
          <p:nvPr/>
        </p:nvSpPr>
        <p:spPr>
          <a:xfrm>
            <a:off x="554803" y="3102302"/>
            <a:ext cx="2188395"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Century Gothic" panose="020B0502020202020204" pitchFamily="34" charset="0"/>
              </a:rPr>
              <a:t>49</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0" name="TextBox 9"/>
          <p:cNvSpPr txBox="1"/>
          <p:nvPr/>
        </p:nvSpPr>
        <p:spPr>
          <a:xfrm>
            <a:off x="554803" y="4087187"/>
            <a:ext cx="2188395" cy="338554"/>
          </a:xfrm>
          <a:prstGeom prst="rect">
            <a:avLst/>
          </a:prstGeom>
          <a:noFill/>
        </p:spPr>
        <p:txBody>
          <a:bodyPr wrap="square" rtlCol="0">
            <a:spAutoFit/>
          </a:bodyPr>
          <a:lstStyle/>
          <a:p>
            <a:r>
              <a:rPr lang="en-US" sz="16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INJURED</a:t>
            </a:r>
            <a:endParaRPr lang="en-US" sz="16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1" name="TextBox 10"/>
          <p:cNvSpPr txBox="1"/>
          <p:nvPr/>
        </p:nvSpPr>
        <p:spPr>
          <a:xfrm>
            <a:off x="554803" y="4425741"/>
            <a:ext cx="2188395"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Century Gothic" panose="020B0502020202020204" pitchFamily="34" charset="0"/>
              </a:rPr>
              <a:t>53</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2" name="TextBox 11"/>
          <p:cNvSpPr txBox="1"/>
          <p:nvPr/>
        </p:nvSpPr>
        <p:spPr>
          <a:xfrm>
            <a:off x="554803" y="1440309"/>
            <a:ext cx="2188395" cy="338554"/>
          </a:xfrm>
          <a:prstGeom prst="rect">
            <a:avLst/>
          </a:prstGeom>
          <a:noFill/>
        </p:spPr>
        <p:txBody>
          <a:bodyPr wrap="square" rtlCol="0">
            <a:spAutoFit/>
          </a:bodyPr>
          <a:lstStyle/>
          <a:p>
            <a:r>
              <a:rPr lang="en-US" sz="16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TOTAL SHOT</a:t>
            </a:r>
            <a:endParaRPr lang="en-US" sz="16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3" name="TextBox 12"/>
          <p:cNvSpPr txBox="1"/>
          <p:nvPr/>
        </p:nvSpPr>
        <p:spPr>
          <a:xfrm>
            <a:off x="554803" y="1778863"/>
            <a:ext cx="2188395"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Century Gothic" panose="020B0502020202020204" pitchFamily="34" charset="0"/>
              </a:rPr>
              <a:t>102</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4" name="TextBox 13"/>
          <p:cNvSpPr txBox="1"/>
          <p:nvPr/>
        </p:nvSpPr>
        <p:spPr>
          <a:xfrm>
            <a:off x="554803" y="5410626"/>
            <a:ext cx="2188395" cy="338554"/>
          </a:xfrm>
          <a:prstGeom prst="rect">
            <a:avLst/>
          </a:prstGeom>
          <a:noFill/>
        </p:spPr>
        <p:txBody>
          <a:bodyPr wrap="square" rtlCol="0">
            <a:spAutoFit/>
          </a:bodyPr>
          <a:lstStyle/>
          <a:p>
            <a:r>
              <a:rPr lang="en-US" sz="16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OFFICERS</a:t>
            </a:r>
            <a:endParaRPr lang="en-US" sz="16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5" name="TextBox 14"/>
          <p:cNvSpPr txBox="1"/>
          <p:nvPr/>
        </p:nvSpPr>
        <p:spPr>
          <a:xfrm>
            <a:off x="554803" y="5749180"/>
            <a:ext cx="2188395"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Century Gothic" panose="020B0502020202020204" pitchFamily="34" charset="0"/>
              </a:rPr>
              <a:t>300</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cxnSp>
        <p:nvCxnSpPr>
          <p:cNvPr id="18" name="Straight Connector 17"/>
          <p:cNvCxnSpPr/>
          <p:nvPr/>
        </p:nvCxnSpPr>
        <p:spPr>
          <a:xfrm>
            <a:off x="554803" y="2425194"/>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54803" y="3748633"/>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4803" y="5072072"/>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54803" y="6395511"/>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0005" y="1234827"/>
            <a:ext cx="0" cy="5461934"/>
          </a:xfrm>
          <a:prstGeom prst="line">
            <a:avLst/>
          </a:prstGeom>
          <a:ln w="47625">
            <a:gradFill flip="none" rotWithShape="1">
              <a:gsLst>
                <a:gs pos="0">
                  <a:srgbClr val="4472C4"/>
                </a:gs>
                <a:gs pos="50000">
                  <a:srgbClr val="7030A0"/>
                </a:gs>
                <a:gs pos="100000">
                  <a:srgbClr val="FF0000"/>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047995" y="0"/>
            <a:ext cx="9144005"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0" y="178427"/>
            <a:ext cx="11394040" cy="584775"/>
          </a:xfrm>
          <a:prstGeom prst="rect">
            <a:avLst/>
          </a:prstGeom>
          <a:solidFill>
            <a:schemeClr val="bg1">
              <a:lumMod val="50000"/>
              <a:alpha val="84000"/>
            </a:schemeClr>
          </a:solidFill>
        </p:spPr>
        <p:txBody>
          <a:bodyPr wrap="square" rtlCol="0">
            <a:spAutoFit/>
          </a:bodyPr>
          <a:lstStyle/>
          <a:p>
            <a:pPr lvl="1"/>
            <a:r>
              <a:rPr lang="en-US" sz="32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PULSE NIGHTCLUB</a:t>
            </a:r>
            <a:r>
              <a:rPr lang="en-US" sz="1600" spc="300" dirty="0" smtClean="0">
                <a:solidFill>
                  <a:schemeClr val="bg1"/>
                </a:solidFill>
                <a:effectLst>
                  <a:outerShdw blurRad="38100" dist="38100" dir="2700000" algn="tl">
                    <a:srgbClr val="000000">
                      <a:alpha val="43137"/>
                    </a:srgbClr>
                  </a:outerShdw>
                </a:effectLst>
                <a:latin typeface="Century Gothic" panose="020B0502020202020204" pitchFamily="34" charset="0"/>
              </a:rPr>
              <a:t>|ORLANDO, FLORIDA</a:t>
            </a:r>
            <a:endParaRPr lang="en-US" sz="32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33" name="Rectangle 32"/>
          <p:cNvSpPr/>
          <p:nvPr/>
        </p:nvSpPr>
        <p:spPr>
          <a:xfrm>
            <a:off x="2935841" y="6358024"/>
            <a:ext cx="8458199" cy="369332"/>
          </a:xfrm>
          <a:prstGeom prst="rect">
            <a:avLst/>
          </a:prstGeom>
        </p:spPr>
        <p:txBody>
          <a:bodyPr wrap="square">
            <a:spAutoFit/>
          </a:bodyPr>
          <a:lstStyle/>
          <a:p>
            <a:r>
              <a:rPr lang="en-US" sz="900" dirty="0" smtClean="0">
                <a:solidFill>
                  <a:schemeClr val="bg1">
                    <a:alpha val="50000"/>
                  </a:schemeClr>
                </a:solidFill>
                <a:latin typeface="Century Gothic" panose="020B0502020202020204" pitchFamily="34" charset="0"/>
              </a:rPr>
              <a:t>Rescue</a:t>
            </a:r>
            <a:r>
              <a:rPr lang="en-US" sz="900" dirty="0">
                <a:solidFill>
                  <a:schemeClr val="bg1">
                    <a:alpha val="50000"/>
                  </a:schemeClr>
                </a:solidFill>
                <a:latin typeface="Century Gothic" panose="020B0502020202020204" pitchFamily="34" charset="0"/>
              </a:rPr>
              <a:t>, Response, </a:t>
            </a:r>
            <a:r>
              <a:rPr lang="en-US" sz="900" dirty="0" smtClean="0">
                <a:solidFill>
                  <a:schemeClr val="bg1">
                    <a:alpha val="50000"/>
                  </a:schemeClr>
                </a:solidFill>
                <a:latin typeface="Century Gothic" panose="020B0502020202020204" pitchFamily="34" charset="0"/>
              </a:rPr>
              <a:t>and Resilience</a:t>
            </a:r>
            <a:r>
              <a:rPr lang="en-US" sz="900" dirty="0">
                <a:solidFill>
                  <a:schemeClr val="bg1">
                    <a:alpha val="50000"/>
                  </a:schemeClr>
                </a:solidFill>
                <a:latin typeface="Century Gothic" panose="020B0502020202020204" pitchFamily="34" charset="0"/>
              </a:rPr>
              <a:t>: A Critical Incident Review of the Orlando Public Safety Response to the Attack on the Pulse Nightclub. </a:t>
            </a:r>
          </a:p>
          <a:p>
            <a:r>
              <a:rPr lang="en-US" sz="900" dirty="0">
                <a:solidFill>
                  <a:schemeClr val="bg1">
                    <a:alpha val="50000"/>
                  </a:schemeClr>
                </a:solidFill>
                <a:latin typeface="Century Gothic" panose="020B0502020202020204" pitchFamily="34" charset="0"/>
              </a:rPr>
              <a:t>Washington, DC: Office of Community Oriented Policing Services.</a:t>
            </a: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grpSp>
        <p:nvGrpSpPr>
          <p:cNvPr id="3" name="Group 2"/>
          <p:cNvGrpSpPr/>
          <p:nvPr/>
        </p:nvGrpSpPr>
        <p:grpSpPr>
          <a:xfrm>
            <a:off x="4122075" y="1317198"/>
            <a:ext cx="6365486" cy="3864403"/>
            <a:chOff x="4122075" y="1317198"/>
            <a:chExt cx="6365486" cy="3864403"/>
          </a:xfrm>
        </p:grpSpPr>
        <p:sp>
          <p:nvSpPr>
            <p:cNvPr id="27" name="TextBox 26"/>
            <p:cNvSpPr txBox="1"/>
            <p:nvPr/>
          </p:nvSpPr>
          <p:spPr>
            <a:xfrm>
              <a:off x="4401832" y="4258271"/>
              <a:ext cx="6085729" cy="923330"/>
            </a:xfrm>
            <a:prstGeom prst="rect">
              <a:avLst/>
            </a:prstGeom>
            <a:noFill/>
          </p:spPr>
          <p:txBody>
            <a:bodyPr wrap="square" rtlCol="0">
              <a:spAutoFit/>
            </a:bodyPr>
            <a:lstStyle/>
            <a:p>
              <a:r>
                <a:rPr lang="en-US" dirty="0" smtClean="0">
                  <a:solidFill>
                    <a:schemeClr val="bg1"/>
                  </a:solidFill>
                  <a:latin typeface="Century Gothic" panose="020B0502020202020204" pitchFamily="34" charset="0"/>
                </a:rPr>
                <a:t>“The self-deployment of approximately 300 Orlando area law enforcement personnel needed greater coordination at the scene and citywide.”</a:t>
              </a:r>
              <a:endParaRPr lang="en-US" dirty="0">
                <a:solidFill>
                  <a:schemeClr val="bg1"/>
                </a:solidFill>
                <a:latin typeface="Century Gothic" panose="020B0502020202020204" pitchFamily="34" charset="0"/>
              </a:endParaRPr>
            </a:p>
          </p:txBody>
        </p:sp>
        <p:sp>
          <p:nvSpPr>
            <p:cNvPr id="36" name="TextBox 35"/>
            <p:cNvSpPr txBox="1"/>
            <p:nvPr/>
          </p:nvSpPr>
          <p:spPr>
            <a:xfrm>
              <a:off x="4122075" y="1317198"/>
              <a:ext cx="6085729" cy="954107"/>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“…greater coordination at the scene and citywide.”</a:t>
              </a:r>
              <a:endParaRPr lang="en-US" sz="2800" b="1" dirty="0">
                <a:solidFill>
                  <a:schemeClr val="bg1"/>
                </a:solidFill>
                <a:latin typeface="Century Gothic" panose="020B0502020202020204" pitchFamily="34" charset="0"/>
              </a:endParaRPr>
            </a:p>
          </p:txBody>
        </p:sp>
      </p:grpSp>
      <p:grpSp>
        <p:nvGrpSpPr>
          <p:cNvPr id="4" name="Group 3"/>
          <p:cNvGrpSpPr/>
          <p:nvPr/>
        </p:nvGrpSpPr>
        <p:grpSpPr>
          <a:xfrm>
            <a:off x="4274475" y="1469598"/>
            <a:ext cx="6204100" cy="4404500"/>
            <a:chOff x="4274475" y="1469598"/>
            <a:chExt cx="6204100" cy="4404500"/>
          </a:xfrm>
        </p:grpSpPr>
        <p:sp>
          <p:nvSpPr>
            <p:cNvPr id="28" name="TextBox 27"/>
            <p:cNvSpPr txBox="1"/>
            <p:nvPr/>
          </p:nvSpPr>
          <p:spPr>
            <a:xfrm>
              <a:off x="4392847" y="3565774"/>
              <a:ext cx="6085728" cy="2308324"/>
            </a:xfrm>
            <a:prstGeom prst="rect">
              <a:avLst/>
            </a:prstGeom>
            <a:noFill/>
          </p:spPr>
          <p:txBody>
            <a:bodyPr wrap="square" rtlCol="0">
              <a:spAutoFit/>
            </a:bodyPr>
            <a:lstStyle/>
            <a:p>
              <a:r>
                <a:rPr lang="en-US" dirty="0" smtClean="0">
                  <a:solidFill>
                    <a:schemeClr val="bg1"/>
                  </a:solidFill>
                  <a:latin typeface="Century Gothic" panose="020B0502020202020204" pitchFamily="34" charset="0"/>
                </a:rPr>
                <a:t>“Uncoordinated self-deployment placed some officers in danger inside Pulse as well as outside from improvised explosive devices. In addition, as evidenced by multisite attacks in Paris and Mumbai as well as attacks in the United Kingdom in the summer of 2017, police departments must be prepared to deploy and respond to multiple locations and coordinated attacks.”</a:t>
              </a:r>
              <a:endParaRPr lang="en-US" dirty="0">
                <a:solidFill>
                  <a:schemeClr val="bg1"/>
                </a:solidFill>
                <a:latin typeface="Century Gothic" panose="020B0502020202020204" pitchFamily="34" charset="0"/>
              </a:endParaRPr>
            </a:p>
          </p:txBody>
        </p:sp>
        <p:sp>
          <p:nvSpPr>
            <p:cNvPr id="37" name="TextBox 36"/>
            <p:cNvSpPr txBox="1"/>
            <p:nvPr/>
          </p:nvSpPr>
          <p:spPr>
            <a:xfrm>
              <a:off x="4274475" y="1469598"/>
              <a:ext cx="6085729" cy="954107"/>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Uncoordinated self-deployment placed some officers in danger...”</a:t>
              </a:r>
              <a:endParaRPr lang="en-US" sz="2800" b="1" dirty="0">
                <a:solidFill>
                  <a:schemeClr val="bg1"/>
                </a:solidFill>
                <a:latin typeface="Century Gothic" panose="020B0502020202020204" pitchFamily="34" charset="0"/>
              </a:endParaRPr>
            </a:p>
          </p:txBody>
        </p:sp>
      </p:grpSp>
      <p:grpSp>
        <p:nvGrpSpPr>
          <p:cNvPr id="5" name="Group 4"/>
          <p:cNvGrpSpPr/>
          <p:nvPr/>
        </p:nvGrpSpPr>
        <p:grpSpPr>
          <a:xfrm>
            <a:off x="4392847" y="1621998"/>
            <a:ext cx="6119757" cy="3559603"/>
            <a:chOff x="4392847" y="1621998"/>
            <a:chExt cx="6119757" cy="3559603"/>
          </a:xfrm>
        </p:grpSpPr>
        <p:sp>
          <p:nvSpPr>
            <p:cNvPr id="29" name="TextBox 28"/>
            <p:cNvSpPr txBox="1"/>
            <p:nvPr/>
          </p:nvSpPr>
          <p:spPr>
            <a:xfrm>
              <a:off x="4392847" y="4258271"/>
              <a:ext cx="6085728" cy="923330"/>
            </a:xfrm>
            <a:prstGeom prst="rect">
              <a:avLst/>
            </a:prstGeom>
            <a:noFill/>
          </p:spPr>
          <p:txBody>
            <a:bodyPr wrap="square" rtlCol="0">
              <a:spAutoFit/>
            </a:bodyPr>
            <a:lstStyle/>
            <a:p>
              <a:r>
                <a:rPr lang="en-US" dirty="0" smtClean="0">
                  <a:solidFill>
                    <a:schemeClr val="bg1"/>
                  </a:solidFill>
                  <a:latin typeface="Century Gothic" panose="020B0502020202020204" pitchFamily="34" charset="0"/>
                </a:rPr>
                <a:t>“Law enforcement supervisors must anticipate and train to prevent uncoordinated and inefficient self-deployment.”</a:t>
              </a:r>
              <a:endParaRPr lang="en-US" dirty="0">
                <a:solidFill>
                  <a:schemeClr val="bg1"/>
                </a:solidFill>
                <a:latin typeface="Century Gothic" panose="020B0502020202020204" pitchFamily="34" charset="0"/>
              </a:endParaRPr>
            </a:p>
          </p:txBody>
        </p:sp>
        <p:sp>
          <p:nvSpPr>
            <p:cNvPr id="38" name="TextBox 37"/>
            <p:cNvSpPr txBox="1"/>
            <p:nvPr/>
          </p:nvSpPr>
          <p:spPr>
            <a:xfrm>
              <a:off x="4426875" y="1621998"/>
              <a:ext cx="6085729" cy="954107"/>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“…prevent uncoordinated and inefficient self-deployment.”</a:t>
              </a:r>
              <a:endParaRPr lang="en-US" sz="2800" b="1" dirty="0">
                <a:solidFill>
                  <a:schemeClr val="bg1"/>
                </a:solidFill>
                <a:latin typeface="Century Gothic" panose="020B0502020202020204" pitchFamily="34" charset="0"/>
              </a:endParaRPr>
            </a:p>
          </p:txBody>
        </p:sp>
      </p:grpSp>
      <p:grpSp>
        <p:nvGrpSpPr>
          <p:cNvPr id="6" name="Group 5"/>
          <p:cNvGrpSpPr/>
          <p:nvPr/>
        </p:nvGrpSpPr>
        <p:grpSpPr>
          <a:xfrm>
            <a:off x="4392847" y="1702078"/>
            <a:ext cx="6119757" cy="3895021"/>
            <a:chOff x="4392847" y="1702078"/>
            <a:chExt cx="6119757" cy="3895021"/>
          </a:xfrm>
        </p:grpSpPr>
        <p:sp>
          <p:nvSpPr>
            <p:cNvPr id="30" name="TextBox 29"/>
            <p:cNvSpPr txBox="1"/>
            <p:nvPr/>
          </p:nvSpPr>
          <p:spPr>
            <a:xfrm>
              <a:off x="4392847" y="3842773"/>
              <a:ext cx="6085728" cy="1754326"/>
            </a:xfrm>
            <a:prstGeom prst="rect">
              <a:avLst/>
            </a:prstGeom>
            <a:noFill/>
          </p:spPr>
          <p:txBody>
            <a:bodyPr wrap="square" rtlCol="0">
              <a:spAutoFit/>
            </a:bodyPr>
            <a:lstStyle/>
            <a:p>
              <a:r>
                <a:rPr lang="en-US" dirty="0" smtClean="0">
                  <a:solidFill>
                    <a:schemeClr val="bg1"/>
                  </a:solidFill>
                  <a:latin typeface="Century Gothic" panose="020B0502020202020204" pitchFamily="34" charset="0"/>
                </a:rPr>
                <a:t>“After adequate personnel are on scene, additional personnel should be directed to staging areas for assignment of duties and should be directed to return to the staging area prior to their dismissal, or return to their regular assignment after being relieved.”</a:t>
              </a:r>
              <a:endParaRPr lang="en-US" dirty="0">
                <a:solidFill>
                  <a:schemeClr val="bg1"/>
                </a:solidFill>
                <a:latin typeface="Century Gothic" panose="020B0502020202020204" pitchFamily="34" charset="0"/>
              </a:endParaRPr>
            </a:p>
          </p:txBody>
        </p:sp>
        <p:sp>
          <p:nvSpPr>
            <p:cNvPr id="39" name="TextBox 38"/>
            <p:cNvSpPr txBox="1"/>
            <p:nvPr/>
          </p:nvSpPr>
          <p:spPr>
            <a:xfrm>
              <a:off x="4426875" y="1702078"/>
              <a:ext cx="6085729" cy="954107"/>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“…additional personnel should be directed to staging areas…”</a:t>
              </a:r>
              <a:endParaRPr lang="en-US" sz="2800" b="1" dirty="0">
                <a:solidFill>
                  <a:schemeClr val="bg1"/>
                </a:solidFill>
                <a:latin typeface="Century Gothic" panose="020B0502020202020204" pitchFamily="34" charset="0"/>
              </a:endParaRPr>
            </a:p>
          </p:txBody>
        </p:sp>
      </p:grpSp>
      <p:grpSp>
        <p:nvGrpSpPr>
          <p:cNvPr id="16" name="Group 15"/>
          <p:cNvGrpSpPr/>
          <p:nvPr/>
        </p:nvGrpSpPr>
        <p:grpSpPr>
          <a:xfrm>
            <a:off x="4274475" y="1608097"/>
            <a:ext cx="6204100" cy="3850503"/>
            <a:chOff x="4274475" y="1608097"/>
            <a:chExt cx="6204100" cy="3850503"/>
          </a:xfrm>
        </p:grpSpPr>
        <p:sp>
          <p:nvSpPr>
            <p:cNvPr id="31" name="TextBox 30"/>
            <p:cNvSpPr txBox="1"/>
            <p:nvPr/>
          </p:nvSpPr>
          <p:spPr>
            <a:xfrm>
              <a:off x="4392847" y="3981272"/>
              <a:ext cx="6085728" cy="1477328"/>
            </a:xfrm>
            <a:prstGeom prst="rect">
              <a:avLst/>
            </a:prstGeom>
            <a:noFill/>
          </p:spPr>
          <p:txBody>
            <a:bodyPr wrap="square" rtlCol="0">
              <a:spAutoFit/>
            </a:bodyPr>
            <a:lstStyle/>
            <a:p>
              <a:r>
                <a:rPr lang="en-US" dirty="0" smtClean="0">
                  <a:solidFill>
                    <a:schemeClr val="bg1"/>
                  </a:solidFill>
                  <a:latin typeface="Century Gothic" panose="020B0502020202020204" pitchFamily="34" charset="0"/>
                </a:rPr>
                <a:t>“Uncoordinated self-deployment, particularly in instances of mass public violence and or a terrorist attack, presents officer safety challenges and depletes resources that may be needed to respond to secondary attacks or regular calls for service.”</a:t>
              </a:r>
              <a:endParaRPr lang="en-US" dirty="0">
                <a:solidFill>
                  <a:schemeClr val="bg1"/>
                </a:solidFill>
                <a:latin typeface="Century Gothic" panose="020B0502020202020204" pitchFamily="34" charset="0"/>
              </a:endParaRPr>
            </a:p>
          </p:txBody>
        </p:sp>
        <p:sp>
          <p:nvSpPr>
            <p:cNvPr id="40" name="TextBox 39"/>
            <p:cNvSpPr txBox="1"/>
            <p:nvPr/>
          </p:nvSpPr>
          <p:spPr>
            <a:xfrm>
              <a:off x="4274475" y="1608097"/>
              <a:ext cx="6085729" cy="1384995"/>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“Uncoordinated self deployment...presents officer safety challenges…”</a:t>
              </a:r>
              <a:endParaRPr lang="en-US" sz="2800" b="1" dirty="0">
                <a:solidFill>
                  <a:schemeClr val="bg1"/>
                </a:solidFill>
                <a:latin typeface="Century Gothic" panose="020B0502020202020204" pitchFamily="34" charset="0"/>
              </a:endParaRPr>
            </a:p>
          </p:txBody>
        </p:sp>
      </p:grpSp>
      <p:grpSp>
        <p:nvGrpSpPr>
          <p:cNvPr id="17" name="Group 16"/>
          <p:cNvGrpSpPr/>
          <p:nvPr/>
        </p:nvGrpSpPr>
        <p:grpSpPr>
          <a:xfrm>
            <a:off x="4383861" y="1504275"/>
            <a:ext cx="6094714" cy="3954325"/>
            <a:chOff x="4383861" y="1504275"/>
            <a:chExt cx="6094714" cy="3954325"/>
          </a:xfrm>
        </p:grpSpPr>
        <p:sp>
          <p:nvSpPr>
            <p:cNvPr id="32" name="TextBox 31"/>
            <p:cNvSpPr txBox="1"/>
            <p:nvPr/>
          </p:nvSpPr>
          <p:spPr>
            <a:xfrm>
              <a:off x="4392847" y="3981272"/>
              <a:ext cx="6085728" cy="1477328"/>
            </a:xfrm>
            <a:prstGeom prst="rect">
              <a:avLst/>
            </a:prstGeom>
            <a:noFill/>
          </p:spPr>
          <p:txBody>
            <a:bodyPr wrap="square" rtlCol="0">
              <a:spAutoFit/>
            </a:bodyPr>
            <a:lstStyle/>
            <a:p>
              <a:r>
                <a:rPr lang="en-US" dirty="0" smtClean="0">
                  <a:solidFill>
                    <a:schemeClr val="bg1"/>
                  </a:solidFill>
                  <a:latin typeface="Century Gothic" panose="020B0502020202020204" pitchFamily="34" charset="0"/>
                </a:rPr>
                <a:t>“As soon as practical a supervisor should be designated as the scene safety officer to direct personnel and resources to staging areas, coordinate assignments, and ensure that adequate ingress and egress are maintained.”</a:t>
              </a:r>
              <a:endParaRPr lang="en-US" dirty="0">
                <a:solidFill>
                  <a:schemeClr val="bg1"/>
                </a:solidFill>
                <a:latin typeface="Century Gothic" panose="020B0502020202020204" pitchFamily="34" charset="0"/>
              </a:endParaRPr>
            </a:p>
          </p:txBody>
        </p:sp>
        <p:sp>
          <p:nvSpPr>
            <p:cNvPr id="41" name="TextBox 40"/>
            <p:cNvSpPr txBox="1"/>
            <p:nvPr/>
          </p:nvSpPr>
          <p:spPr>
            <a:xfrm>
              <a:off x="4383861" y="1504275"/>
              <a:ext cx="6085729" cy="2246769"/>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“…direct personnel and resources to staging areas to coordinate assignments, and ensure adequate ingress and egress are maintained.”</a:t>
              </a:r>
              <a:endParaRPr lang="en-US" sz="2800" b="1" dirty="0">
                <a:solidFill>
                  <a:schemeClr val="bg1"/>
                </a:solidFill>
                <a:latin typeface="Century Gothic" panose="020B0502020202020204" pitchFamily="34" charset="0"/>
              </a:endParaRPr>
            </a:p>
          </p:txBody>
        </p:sp>
      </p:grpSp>
      <p:grpSp>
        <p:nvGrpSpPr>
          <p:cNvPr id="23" name="Group 22"/>
          <p:cNvGrpSpPr/>
          <p:nvPr/>
        </p:nvGrpSpPr>
        <p:grpSpPr>
          <a:xfrm>
            <a:off x="4374876" y="1227276"/>
            <a:ext cx="6121670" cy="4508322"/>
            <a:chOff x="4374876" y="1227276"/>
            <a:chExt cx="6121670" cy="4508322"/>
          </a:xfrm>
        </p:grpSpPr>
        <p:sp>
          <p:nvSpPr>
            <p:cNvPr id="42" name="TextBox 41"/>
            <p:cNvSpPr txBox="1"/>
            <p:nvPr/>
          </p:nvSpPr>
          <p:spPr>
            <a:xfrm>
              <a:off x="4410818" y="3981272"/>
              <a:ext cx="6085728" cy="1754326"/>
            </a:xfrm>
            <a:prstGeom prst="rect">
              <a:avLst/>
            </a:prstGeom>
            <a:noFill/>
          </p:spPr>
          <p:txBody>
            <a:bodyPr wrap="square" rtlCol="0">
              <a:spAutoFit/>
            </a:bodyPr>
            <a:lstStyle/>
            <a:p>
              <a:r>
                <a:rPr lang="en-US" dirty="0" smtClean="0">
                  <a:solidFill>
                    <a:schemeClr val="bg1"/>
                  </a:solidFill>
                  <a:latin typeface="Century Gothic" panose="020B0502020202020204" pitchFamily="34" charset="0"/>
                </a:rPr>
                <a:t>“As soon as possible and practical during an incident, establish a unified command of all primary first responders – including fire and EMS – to facilitate communication, situational awareness, operational coordination, allocation of resources, and delivery of services”</a:t>
              </a:r>
              <a:endParaRPr lang="en-US" dirty="0">
                <a:solidFill>
                  <a:schemeClr val="bg1"/>
                </a:solidFill>
                <a:latin typeface="Century Gothic" panose="020B0502020202020204" pitchFamily="34" charset="0"/>
              </a:endParaRPr>
            </a:p>
          </p:txBody>
        </p:sp>
        <p:sp>
          <p:nvSpPr>
            <p:cNvPr id="44" name="TextBox 43"/>
            <p:cNvSpPr txBox="1"/>
            <p:nvPr/>
          </p:nvSpPr>
          <p:spPr>
            <a:xfrm>
              <a:off x="4374876" y="1227276"/>
              <a:ext cx="6085729" cy="1815882"/>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“As soon as possible and practical…establish a unified command of all primary first responders...”</a:t>
              </a:r>
              <a:endParaRPr lang="en-US" sz="2800" b="1"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228100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99000" fill="remove" nodeType="withEffect">
                                  <p:stCondLst>
                                    <p:cond delay="0"/>
                                  </p:stCondLst>
                                  <p:childTnLst>
                                    <p:animClr clrSpc="hsl" dir="cw">
                                      <p:cBhvr override="childStyle">
                                        <p:cTn id="6" dur="10000" fill="hold"/>
                                        <p:tgtEl>
                                          <p:spTgt spid="22"/>
                                        </p:tgtEl>
                                        <p:attrNameLst>
                                          <p:attrName>style.color</p:attrName>
                                        </p:attrNameLst>
                                      </p:cBhvr>
                                      <p:by>
                                        <p:hsl h="7200000" s="0" l="0"/>
                                      </p:by>
                                    </p:animClr>
                                    <p:animClr clrSpc="hsl" dir="cw">
                                      <p:cBhvr>
                                        <p:cTn id="7" dur="10000" fill="hold"/>
                                        <p:tgtEl>
                                          <p:spTgt spid="22"/>
                                        </p:tgtEl>
                                        <p:attrNameLst>
                                          <p:attrName>fillcolor</p:attrName>
                                        </p:attrNameLst>
                                      </p:cBhvr>
                                      <p:by>
                                        <p:hsl h="7200000" s="0" l="0"/>
                                      </p:by>
                                    </p:animClr>
                                    <p:animClr clrSpc="hsl" dir="cw">
                                      <p:cBhvr>
                                        <p:cTn id="8" dur="10000" fill="hold"/>
                                        <p:tgtEl>
                                          <p:spTgt spid="22"/>
                                        </p:tgtEl>
                                        <p:attrNameLst>
                                          <p:attrName>stroke.color</p:attrName>
                                        </p:attrNameLst>
                                      </p:cBhvr>
                                      <p:by>
                                        <p:hsl h="7200000" s="0" l="0"/>
                                      </p:by>
                                    </p:animClr>
                                    <p:set>
                                      <p:cBhvr>
                                        <p:cTn id="9" dur="10000" fill="hold"/>
                                        <p:tgtEl>
                                          <p:spTgt spid="22"/>
                                        </p:tgtEl>
                                        <p:attrNameLst>
                                          <p:attrName>fill.type</p:attrName>
                                        </p:attrNameLst>
                                      </p:cBhvr>
                                      <p:to>
                                        <p:strVal val="solid"/>
                                      </p:to>
                                    </p:set>
                                  </p:childTnLst>
                                </p:cTn>
                              </p:par>
                              <p:par>
                                <p:cTn id="10" presetID="53" presetClass="entr" presetSubtype="52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fltVal val="0.5"/>
                                          </p:val>
                                        </p:tav>
                                        <p:tav tm="100000">
                                          <p:val>
                                            <p:strVal val="#ppt_x"/>
                                          </p:val>
                                        </p:tav>
                                      </p:tavLst>
                                    </p:anim>
                                    <p:anim calcmode="lin" valueType="num">
                                      <p:cBhvr>
                                        <p:cTn id="16" dur="500" fill="hold"/>
                                        <p:tgtEl>
                                          <p:spTgt spid="13"/>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anim calcmode="lin" valueType="num">
                                      <p:cBhvr>
                                        <p:cTn id="22" dur="500" fill="hold"/>
                                        <p:tgtEl>
                                          <p:spTgt spid="9"/>
                                        </p:tgtEl>
                                        <p:attrNameLst>
                                          <p:attrName>ppt_x</p:attrName>
                                        </p:attrNameLst>
                                      </p:cBhvr>
                                      <p:tavLst>
                                        <p:tav tm="0">
                                          <p:val>
                                            <p:fltVal val="0.5"/>
                                          </p:val>
                                        </p:tav>
                                        <p:tav tm="100000">
                                          <p:val>
                                            <p:strVal val="#ppt_x"/>
                                          </p:val>
                                        </p:tav>
                                      </p:tavLst>
                                    </p:anim>
                                    <p:anim calcmode="lin" valueType="num">
                                      <p:cBhvr>
                                        <p:cTn id="23" dur="500" fill="hold"/>
                                        <p:tgtEl>
                                          <p:spTgt spid="9"/>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fltVal val="0.5"/>
                                          </p:val>
                                        </p:tav>
                                        <p:tav tm="100000">
                                          <p:val>
                                            <p:strVal val="#ppt_x"/>
                                          </p:val>
                                        </p:tav>
                                      </p:tavLst>
                                    </p:anim>
                                    <p:anim calcmode="lin" valueType="num">
                                      <p:cBhvr>
                                        <p:cTn id="30" dur="500" fill="hold"/>
                                        <p:tgtEl>
                                          <p:spTgt spid="11"/>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anim calcmode="lin" valueType="num">
                                      <p:cBhvr>
                                        <p:cTn id="36" dur="500" fill="hold"/>
                                        <p:tgtEl>
                                          <p:spTgt spid="15"/>
                                        </p:tgtEl>
                                        <p:attrNameLst>
                                          <p:attrName>ppt_x</p:attrName>
                                        </p:attrNameLst>
                                      </p:cBhvr>
                                      <p:tavLst>
                                        <p:tav tm="0">
                                          <p:val>
                                            <p:fltVal val="0.5"/>
                                          </p:val>
                                        </p:tav>
                                        <p:tav tm="100000">
                                          <p:val>
                                            <p:strVal val="#ppt_x"/>
                                          </p:val>
                                        </p:tav>
                                      </p:tavLst>
                                    </p:anim>
                                    <p:anim calcmode="lin" valueType="num">
                                      <p:cBhvr>
                                        <p:cTn id="37" dur="5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5"/>
                                        </p:tgtEl>
                                      </p:cBhvr>
                                    </p:animEffect>
                                    <p:set>
                                      <p:cBhvr>
                                        <p:cTn id="65" dur="1" fill="hold">
                                          <p:stCondLst>
                                            <p:cond delay="499"/>
                                          </p:stCondLst>
                                        </p:cTn>
                                        <p:tgtEl>
                                          <p:spTgt spid="5"/>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6"/>
                                        </p:tgtEl>
                                      </p:cBhvr>
                                    </p:animEffect>
                                    <p:set>
                                      <p:cBhvr>
                                        <p:cTn id="83" dur="1" fill="hold">
                                          <p:stCondLst>
                                            <p:cond delay="499"/>
                                          </p:stCondLst>
                                        </p:cTn>
                                        <p:tgtEl>
                                          <p:spTgt spid="16"/>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fade">
                                      <p:cBhvr>
                                        <p:cTn id="96" dur="500"/>
                                        <p:tgtEl>
                                          <p:spTgt spid="23"/>
                                        </p:tgtEl>
                                      </p:cBhvr>
                                    </p:animEffect>
                                  </p:childTnLst>
                                </p:cTn>
                              </p:par>
                              <p:par>
                                <p:cTn id="97" presetID="1" presetClass="entr" presetSubtype="0" fill="hold" nodeType="with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990" b="-122"/>
          <a:stretch/>
        </p:blipFill>
        <p:spPr>
          <a:xfrm>
            <a:off x="-16626" y="-1"/>
            <a:ext cx="12208625" cy="686631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61879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990" b="-122"/>
          <a:stretch/>
        </p:blipFill>
        <p:spPr>
          <a:xfrm>
            <a:off x="-16626" y="-1"/>
            <a:ext cx="12208625" cy="6866313"/>
          </a:xfrm>
          <a:prstGeom prst="rect">
            <a:avLst/>
          </a:prstGeom>
        </p:spPr>
      </p:pic>
      <p:sp>
        <p:nvSpPr>
          <p:cNvPr id="7" name="Rectangle 6"/>
          <p:cNvSpPr/>
          <p:nvPr/>
        </p:nvSpPr>
        <p:spPr>
          <a:xfrm>
            <a:off x="0" y="0"/>
            <a:ext cx="12192000" cy="6858000"/>
          </a:xfrm>
          <a:prstGeom prst="rect">
            <a:avLst/>
          </a:prstGeom>
          <a:gradFill flip="none" rotWithShape="1">
            <a:gsLst>
              <a:gs pos="100000">
                <a:schemeClr val="bg2">
                  <a:alpha val="0"/>
                </a:schemeClr>
              </a:gs>
              <a:gs pos="24000">
                <a:schemeClr val="tx1">
                  <a:alpha val="7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4803" y="2763748"/>
            <a:ext cx="2188395" cy="338554"/>
          </a:xfrm>
          <a:prstGeom prst="rect">
            <a:avLst/>
          </a:prstGeom>
          <a:noFill/>
        </p:spPr>
        <p:txBody>
          <a:bodyPr wrap="square" rtlCol="0">
            <a:spAutoFit/>
          </a:bodyPr>
          <a:lstStyle/>
          <a:p>
            <a:r>
              <a:rPr lang="en-US" sz="16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KILLED</a:t>
            </a:r>
            <a:endParaRPr lang="en-US" sz="16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9" name="TextBox 8"/>
          <p:cNvSpPr txBox="1"/>
          <p:nvPr/>
        </p:nvSpPr>
        <p:spPr>
          <a:xfrm>
            <a:off x="554803" y="3102302"/>
            <a:ext cx="2188395"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Century Gothic" panose="020B0502020202020204" pitchFamily="34" charset="0"/>
              </a:rPr>
              <a:t>14</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0" name="TextBox 9"/>
          <p:cNvSpPr txBox="1"/>
          <p:nvPr/>
        </p:nvSpPr>
        <p:spPr>
          <a:xfrm>
            <a:off x="554803" y="4087187"/>
            <a:ext cx="2188395" cy="338554"/>
          </a:xfrm>
          <a:prstGeom prst="rect">
            <a:avLst/>
          </a:prstGeom>
          <a:noFill/>
        </p:spPr>
        <p:txBody>
          <a:bodyPr wrap="square" rtlCol="0">
            <a:spAutoFit/>
          </a:bodyPr>
          <a:lstStyle/>
          <a:p>
            <a:r>
              <a:rPr lang="en-US" sz="16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INJURED</a:t>
            </a:r>
            <a:endParaRPr lang="en-US" sz="16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1" name="TextBox 10"/>
          <p:cNvSpPr txBox="1"/>
          <p:nvPr/>
        </p:nvSpPr>
        <p:spPr>
          <a:xfrm>
            <a:off x="554803" y="4425741"/>
            <a:ext cx="2188395"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Century Gothic" panose="020B0502020202020204" pitchFamily="34" charset="0"/>
              </a:rPr>
              <a:t>22</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2" name="TextBox 11"/>
          <p:cNvSpPr txBox="1"/>
          <p:nvPr/>
        </p:nvSpPr>
        <p:spPr>
          <a:xfrm>
            <a:off x="554803" y="1440309"/>
            <a:ext cx="2188395" cy="338554"/>
          </a:xfrm>
          <a:prstGeom prst="rect">
            <a:avLst/>
          </a:prstGeom>
          <a:noFill/>
        </p:spPr>
        <p:txBody>
          <a:bodyPr wrap="square" rtlCol="0">
            <a:spAutoFit/>
          </a:bodyPr>
          <a:lstStyle/>
          <a:p>
            <a:r>
              <a:rPr lang="en-US" sz="16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TOTAL SHOT</a:t>
            </a:r>
            <a:endParaRPr lang="en-US" sz="16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3" name="TextBox 12"/>
          <p:cNvSpPr txBox="1"/>
          <p:nvPr/>
        </p:nvSpPr>
        <p:spPr>
          <a:xfrm>
            <a:off x="554803" y="1778863"/>
            <a:ext cx="2188395"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Century Gothic" panose="020B0502020202020204" pitchFamily="34" charset="0"/>
              </a:rPr>
              <a:t>36</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4" name="TextBox 13"/>
          <p:cNvSpPr txBox="1"/>
          <p:nvPr/>
        </p:nvSpPr>
        <p:spPr>
          <a:xfrm>
            <a:off x="554803" y="5410626"/>
            <a:ext cx="2188395" cy="338554"/>
          </a:xfrm>
          <a:prstGeom prst="rect">
            <a:avLst/>
          </a:prstGeom>
          <a:noFill/>
        </p:spPr>
        <p:txBody>
          <a:bodyPr wrap="square" rtlCol="0">
            <a:spAutoFit/>
          </a:bodyPr>
          <a:lstStyle/>
          <a:p>
            <a:r>
              <a:rPr lang="en-US" sz="16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OFFICERS</a:t>
            </a:r>
            <a:endParaRPr lang="en-US" sz="16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5" name="TextBox 14"/>
          <p:cNvSpPr txBox="1"/>
          <p:nvPr/>
        </p:nvSpPr>
        <p:spPr>
          <a:xfrm>
            <a:off x="554803" y="5749180"/>
            <a:ext cx="2188395"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Century Gothic" panose="020B0502020202020204" pitchFamily="34" charset="0"/>
              </a:rPr>
              <a:t>175</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cxnSp>
        <p:nvCxnSpPr>
          <p:cNvPr id="18" name="Straight Connector 17"/>
          <p:cNvCxnSpPr/>
          <p:nvPr/>
        </p:nvCxnSpPr>
        <p:spPr>
          <a:xfrm>
            <a:off x="554803" y="2425194"/>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54803" y="3748633"/>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4803" y="5072072"/>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54803" y="6395511"/>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0005" y="1234827"/>
            <a:ext cx="0" cy="5461934"/>
          </a:xfrm>
          <a:prstGeom prst="line">
            <a:avLst/>
          </a:prstGeom>
          <a:ln w="47625">
            <a:gradFill flip="none" rotWithShape="1">
              <a:gsLst>
                <a:gs pos="0">
                  <a:srgbClr val="4472C4"/>
                </a:gs>
                <a:gs pos="50000">
                  <a:srgbClr val="7030A0"/>
                </a:gs>
                <a:gs pos="100000">
                  <a:srgbClr val="FF0000"/>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047995" y="0"/>
            <a:ext cx="9144005"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0" y="178427"/>
            <a:ext cx="11394040" cy="584775"/>
          </a:xfrm>
          <a:prstGeom prst="rect">
            <a:avLst/>
          </a:prstGeom>
          <a:solidFill>
            <a:schemeClr val="bg1">
              <a:lumMod val="50000"/>
              <a:alpha val="84000"/>
            </a:schemeClr>
          </a:solidFill>
        </p:spPr>
        <p:txBody>
          <a:bodyPr wrap="square" rtlCol="0">
            <a:spAutoFit/>
          </a:bodyPr>
          <a:lstStyle/>
          <a:p>
            <a:pPr lvl="1"/>
            <a:r>
              <a:rPr lang="en-US" sz="32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TERRORIST ATTACK</a:t>
            </a:r>
            <a:r>
              <a:rPr lang="en-US" sz="1600" spc="300" dirty="0" smtClean="0">
                <a:solidFill>
                  <a:schemeClr val="bg1"/>
                </a:solidFill>
                <a:effectLst>
                  <a:outerShdw blurRad="38100" dist="38100" dir="2700000" algn="tl">
                    <a:srgbClr val="000000">
                      <a:alpha val="43137"/>
                    </a:srgbClr>
                  </a:outerShdw>
                </a:effectLst>
                <a:latin typeface="Century Gothic" panose="020B0502020202020204" pitchFamily="34" charset="0"/>
              </a:rPr>
              <a:t>|SAN BERNARDINO, CALIFORNIA</a:t>
            </a:r>
            <a:endParaRPr lang="en-US" sz="32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3" name="Rectangle 22"/>
          <p:cNvSpPr/>
          <p:nvPr/>
        </p:nvSpPr>
        <p:spPr>
          <a:xfrm>
            <a:off x="3145546" y="6233929"/>
            <a:ext cx="7311779" cy="507831"/>
          </a:xfrm>
          <a:prstGeom prst="rect">
            <a:avLst/>
          </a:prstGeom>
        </p:spPr>
        <p:txBody>
          <a:bodyPr wrap="square">
            <a:spAutoFit/>
          </a:bodyPr>
          <a:lstStyle/>
          <a:p>
            <a:r>
              <a:rPr lang="en-US" sz="900" dirty="0">
                <a:solidFill>
                  <a:schemeClr val="bg1">
                    <a:alpha val="50000"/>
                  </a:schemeClr>
                </a:solidFill>
                <a:latin typeface="Century Gothic" panose="020B0502020202020204" pitchFamily="34" charset="0"/>
              </a:rPr>
              <a:t>Bringing Calm to Chaos: A Critical Incident Review of the San Bernardino Public Safety Response to the December 2, 2015, Terrorist Shooting Incident at the Inland Regional Center. Critical Response Initiative. Washington, DC: Office of Community Oriented Policing Services.</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grpSp>
        <p:nvGrpSpPr>
          <p:cNvPr id="4" name="Group 3"/>
          <p:cNvGrpSpPr/>
          <p:nvPr/>
        </p:nvGrpSpPr>
        <p:grpSpPr>
          <a:xfrm>
            <a:off x="4318457" y="1705451"/>
            <a:ext cx="6603080" cy="3447098"/>
            <a:chOff x="4318457" y="1624974"/>
            <a:chExt cx="6603080" cy="3447098"/>
          </a:xfrm>
        </p:grpSpPr>
        <p:sp>
          <p:nvSpPr>
            <p:cNvPr id="2" name="TextBox 1"/>
            <p:cNvSpPr txBox="1"/>
            <p:nvPr/>
          </p:nvSpPr>
          <p:spPr>
            <a:xfrm>
              <a:off x="4318457" y="3594744"/>
              <a:ext cx="6603080" cy="1477328"/>
            </a:xfrm>
            <a:prstGeom prst="rect">
              <a:avLst/>
            </a:prstGeom>
            <a:noFill/>
          </p:spPr>
          <p:txBody>
            <a:bodyPr wrap="square" rtlCol="0">
              <a:spAutoFit/>
            </a:bodyPr>
            <a:lstStyle/>
            <a:p>
              <a:r>
                <a:rPr lang="en-US" dirty="0">
                  <a:solidFill>
                    <a:schemeClr val="bg1"/>
                  </a:solidFill>
                  <a:latin typeface="Century Gothic" panose="020B0502020202020204" pitchFamily="34" charset="0"/>
                </a:rPr>
                <a:t>Agencies must continually plan and evaluate ingress and egress routes during critical incidents. An incident safety officer should be designated as quickly as possible and pay particular attention to the access or egress of emergency vehicles.</a:t>
              </a:r>
              <a:endParaRPr lang="en-US" dirty="0"/>
            </a:p>
          </p:txBody>
        </p:sp>
        <p:sp>
          <p:nvSpPr>
            <p:cNvPr id="28" name="TextBox 27"/>
            <p:cNvSpPr txBox="1"/>
            <p:nvPr/>
          </p:nvSpPr>
          <p:spPr>
            <a:xfrm>
              <a:off x="4318457" y="1624974"/>
              <a:ext cx="6603080" cy="1384995"/>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“Agencies </a:t>
              </a:r>
              <a:r>
                <a:rPr lang="en-US" sz="2800" b="1" dirty="0">
                  <a:solidFill>
                    <a:schemeClr val="bg1"/>
                  </a:solidFill>
                  <a:latin typeface="Century Gothic" panose="020B0502020202020204" pitchFamily="34" charset="0"/>
                </a:rPr>
                <a:t>must continually plan and evaluate ingress and egress routes during critical incidents</a:t>
              </a:r>
              <a:r>
                <a:rPr lang="en-US" sz="2800" b="1" dirty="0" smtClean="0">
                  <a:solidFill>
                    <a:schemeClr val="bg1"/>
                  </a:solidFill>
                  <a:latin typeface="Century Gothic" panose="020B0502020202020204" pitchFamily="34" charset="0"/>
                </a:rPr>
                <a:t>.” </a:t>
              </a:r>
              <a:endParaRPr lang="en-US" sz="2800" b="1" dirty="0"/>
            </a:p>
          </p:txBody>
        </p:sp>
      </p:grpSp>
      <p:grpSp>
        <p:nvGrpSpPr>
          <p:cNvPr id="5" name="Group 4"/>
          <p:cNvGrpSpPr/>
          <p:nvPr/>
        </p:nvGrpSpPr>
        <p:grpSpPr>
          <a:xfrm>
            <a:off x="4318457" y="1520331"/>
            <a:ext cx="6603080" cy="3817339"/>
            <a:chOff x="4421695" y="1368331"/>
            <a:chExt cx="6603080" cy="3817339"/>
          </a:xfrm>
        </p:grpSpPr>
        <p:sp>
          <p:nvSpPr>
            <p:cNvPr id="30" name="TextBox 29"/>
            <p:cNvSpPr txBox="1"/>
            <p:nvPr/>
          </p:nvSpPr>
          <p:spPr>
            <a:xfrm>
              <a:off x="4421695" y="1368331"/>
              <a:ext cx="6603080" cy="1815882"/>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Traffic congestion from officers abandoning vehicles in the roadway, made it difficult for EMS to transport victims. </a:t>
              </a:r>
              <a:endParaRPr lang="en-US" sz="2800" b="1" dirty="0"/>
            </a:p>
          </p:txBody>
        </p:sp>
        <p:sp>
          <p:nvSpPr>
            <p:cNvPr id="31" name="TextBox 30"/>
            <p:cNvSpPr txBox="1"/>
            <p:nvPr/>
          </p:nvSpPr>
          <p:spPr>
            <a:xfrm>
              <a:off x="4577133" y="3708342"/>
              <a:ext cx="6085728" cy="1477328"/>
            </a:xfrm>
            <a:prstGeom prst="rect">
              <a:avLst/>
            </a:prstGeom>
            <a:noFill/>
          </p:spPr>
          <p:txBody>
            <a:bodyPr wrap="square" rtlCol="0">
              <a:spAutoFit/>
            </a:bodyPr>
            <a:lstStyle/>
            <a:p>
              <a:r>
                <a:rPr lang="en-US" dirty="0" smtClean="0">
                  <a:solidFill>
                    <a:schemeClr val="bg1"/>
                  </a:solidFill>
                  <a:latin typeface="Century Gothic" panose="020B0502020202020204" pitchFamily="34" charset="0"/>
                </a:rPr>
                <a:t>In the San Bernardino response, as the number of law enforcement officers responding grew, so did traffic congestion caused by officers abandoning their vehicles in the roadway without consideration of the effects on the need for ingress or egress. </a:t>
              </a:r>
            </a:p>
          </p:txBody>
        </p:sp>
      </p:grpSp>
      <p:grpSp>
        <p:nvGrpSpPr>
          <p:cNvPr id="6" name="Group 5"/>
          <p:cNvGrpSpPr/>
          <p:nvPr/>
        </p:nvGrpSpPr>
        <p:grpSpPr>
          <a:xfrm>
            <a:off x="4577133" y="1510258"/>
            <a:ext cx="6085728" cy="3837485"/>
            <a:chOff x="5041565" y="1388476"/>
            <a:chExt cx="6085728" cy="3837485"/>
          </a:xfrm>
        </p:grpSpPr>
        <p:sp>
          <p:nvSpPr>
            <p:cNvPr id="32" name="TextBox 31"/>
            <p:cNvSpPr txBox="1"/>
            <p:nvPr/>
          </p:nvSpPr>
          <p:spPr>
            <a:xfrm>
              <a:off x="5041565" y="3748633"/>
              <a:ext cx="6085728" cy="1477328"/>
            </a:xfrm>
            <a:prstGeom prst="rect">
              <a:avLst/>
            </a:prstGeom>
            <a:noFill/>
          </p:spPr>
          <p:txBody>
            <a:bodyPr wrap="square" rtlCol="0">
              <a:spAutoFit/>
            </a:bodyPr>
            <a:lstStyle/>
            <a:p>
              <a:r>
                <a:rPr lang="en-US" dirty="0" smtClean="0">
                  <a:solidFill>
                    <a:schemeClr val="bg1"/>
                  </a:solidFill>
                  <a:latin typeface="Century Gothic" panose="020B0502020202020204" pitchFamily="34" charset="0"/>
                </a:rPr>
                <a:t>As soon as possible and practical during an incident, establish a unified command of all primary first responders to facilitate communication, situational awareness, operational coordination, allocation of resources, and delivery of services.</a:t>
              </a:r>
              <a:endParaRPr lang="en-US" dirty="0">
                <a:solidFill>
                  <a:schemeClr val="bg1"/>
                </a:solidFill>
                <a:latin typeface="Century Gothic" panose="020B0502020202020204" pitchFamily="34" charset="0"/>
              </a:endParaRPr>
            </a:p>
          </p:txBody>
        </p:sp>
        <p:sp>
          <p:nvSpPr>
            <p:cNvPr id="36" name="TextBox 35"/>
            <p:cNvSpPr txBox="1"/>
            <p:nvPr/>
          </p:nvSpPr>
          <p:spPr>
            <a:xfrm>
              <a:off x="5041565" y="1388476"/>
              <a:ext cx="6085728" cy="1815882"/>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“As soon as possible and practical during an incident, establish a unified command of all primary first responders…”</a:t>
              </a:r>
              <a:endParaRPr lang="en-US" sz="2800" b="1" dirty="0">
                <a:solidFill>
                  <a:schemeClr val="bg1"/>
                </a:solidFill>
                <a:latin typeface="Century Gothic" panose="020B0502020202020204" pitchFamily="34" charset="0"/>
              </a:endParaRPr>
            </a:p>
          </p:txBody>
        </p:sp>
      </p:grpSp>
      <p:grpSp>
        <p:nvGrpSpPr>
          <p:cNvPr id="37" name="Group 6"/>
          <p:cNvGrpSpPr/>
          <p:nvPr/>
        </p:nvGrpSpPr>
        <p:grpSpPr>
          <a:xfrm>
            <a:off x="4577133" y="1510258"/>
            <a:ext cx="6085728" cy="3837485"/>
            <a:chOff x="5041565" y="1388476"/>
            <a:chExt cx="6085728" cy="3837485"/>
          </a:xfrm>
        </p:grpSpPr>
        <p:sp>
          <p:nvSpPr>
            <p:cNvPr id="38" name="TextBox 37"/>
            <p:cNvSpPr txBox="1"/>
            <p:nvPr/>
          </p:nvSpPr>
          <p:spPr>
            <a:xfrm>
              <a:off x="5041565" y="3748633"/>
              <a:ext cx="6085728" cy="1477328"/>
            </a:xfrm>
            <a:prstGeom prst="rect">
              <a:avLst/>
            </a:prstGeom>
            <a:noFill/>
          </p:spPr>
          <p:txBody>
            <a:bodyPr wrap="square" rtlCol="0">
              <a:spAutoFit/>
            </a:bodyPr>
            <a:lstStyle/>
            <a:p>
              <a:r>
                <a:rPr lang="en-US" dirty="0">
                  <a:solidFill>
                    <a:schemeClr val="bg1"/>
                  </a:solidFill>
                  <a:latin typeface="Century Gothic" panose="020B0502020202020204" pitchFamily="34" charset="0"/>
                </a:rPr>
                <a:t>After adequate personnel are on scene, additional personnel should be directed to staging areas for assignment of duties. As described in a variety of NIMS courses, designating a staging area manager is critical during the early moments of the response. </a:t>
              </a:r>
            </a:p>
          </p:txBody>
        </p:sp>
        <p:sp>
          <p:nvSpPr>
            <p:cNvPr id="39" name="TextBox 38"/>
            <p:cNvSpPr txBox="1"/>
            <p:nvPr/>
          </p:nvSpPr>
          <p:spPr>
            <a:xfrm>
              <a:off x="5041565" y="1388476"/>
              <a:ext cx="6085728" cy="1384995"/>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“…designating a staging area manager is critical during the early moments of the response.”</a:t>
              </a:r>
              <a:endParaRPr lang="en-US" sz="2800" b="1"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302865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99000" fill="remove" nodeType="withEffect">
                                  <p:stCondLst>
                                    <p:cond delay="0"/>
                                  </p:stCondLst>
                                  <p:childTnLst>
                                    <p:animClr clrSpc="hsl" dir="cw">
                                      <p:cBhvr override="childStyle">
                                        <p:cTn id="6" dur="10000" fill="hold"/>
                                        <p:tgtEl>
                                          <p:spTgt spid="22"/>
                                        </p:tgtEl>
                                        <p:attrNameLst>
                                          <p:attrName>style.color</p:attrName>
                                        </p:attrNameLst>
                                      </p:cBhvr>
                                      <p:by>
                                        <p:hsl h="7200000" s="0" l="0"/>
                                      </p:by>
                                    </p:animClr>
                                    <p:animClr clrSpc="hsl" dir="cw">
                                      <p:cBhvr>
                                        <p:cTn id="7" dur="10000" fill="hold"/>
                                        <p:tgtEl>
                                          <p:spTgt spid="22"/>
                                        </p:tgtEl>
                                        <p:attrNameLst>
                                          <p:attrName>fillcolor</p:attrName>
                                        </p:attrNameLst>
                                      </p:cBhvr>
                                      <p:by>
                                        <p:hsl h="7200000" s="0" l="0"/>
                                      </p:by>
                                    </p:animClr>
                                    <p:animClr clrSpc="hsl" dir="cw">
                                      <p:cBhvr>
                                        <p:cTn id="8" dur="10000" fill="hold"/>
                                        <p:tgtEl>
                                          <p:spTgt spid="22"/>
                                        </p:tgtEl>
                                        <p:attrNameLst>
                                          <p:attrName>stroke.color</p:attrName>
                                        </p:attrNameLst>
                                      </p:cBhvr>
                                      <p:by>
                                        <p:hsl h="7200000" s="0" l="0"/>
                                      </p:by>
                                    </p:animClr>
                                    <p:set>
                                      <p:cBhvr>
                                        <p:cTn id="9" dur="10000" fill="hold"/>
                                        <p:tgtEl>
                                          <p:spTgt spid="22"/>
                                        </p:tgtEl>
                                        <p:attrNameLst>
                                          <p:attrName>fill.type</p:attrName>
                                        </p:attrNameLst>
                                      </p:cBhvr>
                                      <p:to>
                                        <p:strVal val="solid"/>
                                      </p:to>
                                    </p:set>
                                  </p:childTnLst>
                                </p:cTn>
                              </p:par>
                              <p:par>
                                <p:cTn id="10" presetID="53" presetClass="entr" presetSubtype="52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fltVal val="0.5"/>
                                          </p:val>
                                        </p:tav>
                                        <p:tav tm="100000">
                                          <p:val>
                                            <p:strVal val="#ppt_x"/>
                                          </p:val>
                                        </p:tav>
                                      </p:tavLst>
                                    </p:anim>
                                    <p:anim calcmode="lin" valueType="num">
                                      <p:cBhvr>
                                        <p:cTn id="16" dur="500" fill="hold"/>
                                        <p:tgtEl>
                                          <p:spTgt spid="13"/>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anim calcmode="lin" valueType="num">
                                      <p:cBhvr>
                                        <p:cTn id="22" dur="500" fill="hold"/>
                                        <p:tgtEl>
                                          <p:spTgt spid="9"/>
                                        </p:tgtEl>
                                        <p:attrNameLst>
                                          <p:attrName>ppt_x</p:attrName>
                                        </p:attrNameLst>
                                      </p:cBhvr>
                                      <p:tavLst>
                                        <p:tav tm="0">
                                          <p:val>
                                            <p:fltVal val="0.5"/>
                                          </p:val>
                                        </p:tav>
                                        <p:tav tm="100000">
                                          <p:val>
                                            <p:strVal val="#ppt_x"/>
                                          </p:val>
                                        </p:tav>
                                      </p:tavLst>
                                    </p:anim>
                                    <p:anim calcmode="lin" valueType="num">
                                      <p:cBhvr>
                                        <p:cTn id="23" dur="500" fill="hold"/>
                                        <p:tgtEl>
                                          <p:spTgt spid="9"/>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fltVal val="0.5"/>
                                          </p:val>
                                        </p:tav>
                                        <p:tav tm="100000">
                                          <p:val>
                                            <p:strVal val="#ppt_x"/>
                                          </p:val>
                                        </p:tav>
                                      </p:tavLst>
                                    </p:anim>
                                    <p:anim calcmode="lin" valueType="num">
                                      <p:cBhvr>
                                        <p:cTn id="30" dur="500" fill="hold"/>
                                        <p:tgtEl>
                                          <p:spTgt spid="11"/>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anim calcmode="lin" valueType="num">
                                      <p:cBhvr>
                                        <p:cTn id="36" dur="500" fill="hold"/>
                                        <p:tgtEl>
                                          <p:spTgt spid="15"/>
                                        </p:tgtEl>
                                        <p:attrNameLst>
                                          <p:attrName>ppt_x</p:attrName>
                                        </p:attrNameLst>
                                      </p:cBhvr>
                                      <p:tavLst>
                                        <p:tav tm="0">
                                          <p:val>
                                            <p:fltVal val="0.5"/>
                                          </p:val>
                                        </p:tav>
                                        <p:tav tm="100000">
                                          <p:val>
                                            <p:strVal val="#ppt_x"/>
                                          </p:val>
                                        </p:tav>
                                      </p:tavLst>
                                    </p:anim>
                                    <p:anim calcmode="lin" valueType="num">
                                      <p:cBhvr>
                                        <p:cTn id="37" dur="5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2" t="7147" r="132" b="7566"/>
          <a:stretch/>
        </p:blipFill>
        <p:spPr>
          <a:xfrm>
            <a:off x="0" y="-10274"/>
            <a:ext cx="12192000" cy="690837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41543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2" t="7147" r="132" b="7566"/>
          <a:stretch/>
        </p:blipFill>
        <p:spPr>
          <a:xfrm>
            <a:off x="0" y="-10273"/>
            <a:ext cx="12192000" cy="6868274"/>
          </a:xfrm>
          <a:prstGeom prst="rect">
            <a:avLst/>
          </a:prstGeom>
        </p:spPr>
      </p:pic>
      <p:sp>
        <p:nvSpPr>
          <p:cNvPr id="7" name="Rectangle 6"/>
          <p:cNvSpPr/>
          <p:nvPr/>
        </p:nvSpPr>
        <p:spPr>
          <a:xfrm>
            <a:off x="0" y="-1"/>
            <a:ext cx="12192000" cy="6868274"/>
          </a:xfrm>
          <a:prstGeom prst="rect">
            <a:avLst/>
          </a:prstGeom>
          <a:gradFill flip="none" rotWithShape="1">
            <a:gsLst>
              <a:gs pos="100000">
                <a:schemeClr val="bg2">
                  <a:alpha val="0"/>
                </a:schemeClr>
              </a:gs>
              <a:gs pos="24000">
                <a:schemeClr val="tx1">
                  <a:alpha val="7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4803" y="2763748"/>
            <a:ext cx="2188395" cy="338554"/>
          </a:xfrm>
          <a:prstGeom prst="rect">
            <a:avLst/>
          </a:prstGeom>
          <a:noFill/>
        </p:spPr>
        <p:txBody>
          <a:bodyPr wrap="square" rtlCol="0">
            <a:spAutoFit/>
          </a:bodyPr>
          <a:lstStyle/>
          <a:p>
            <a:r>
              <a:rPr lang="en-US" sz="16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KILLED</a:t>
            </a:r>
            <a:endParaRPr lang="en-US" sz="16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9" name="TextBox 8"/>
          <p:cNvSpPr txBox="1"/>
          <p:nvPr/>
        </p:nvSpPr>
        <p:spPr>
          <a:xfrm>
            <a:off x="554803" y="3102302"/>
            <a:ext cx="2188395"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Century Gothic" panose="020B0502020202020204" pitchFamily="34" charset="0"/>
              </a:rPr>
              <a:t>12</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0" name="TextBox 9"/>
          <p:cNvSpPr txBox="1"/>
          <p:nvPr/>
        </p:nvSpPr>
        <p:spPr>
          <a:xfrm>
            <a:off x="554803" y="4087187"/>
            <a:ext cx="2188395" cy="338554"/>
          </a:xfrm>
          <a:prstGeom prst="rect">
            <a:avLst/>
          </a:prstGeom>
          <a:noFill/>
        </p:spPr>
        <p:txBody>
          <a:bodyPr wrap="square" rtlCol="0">
            <a:spAutoFit/>
          </a:bodyPr>
          <a:lstStyle/>
          <a:p>
            <a:r>
              <a:rPr lang="en-US" sz="16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INJURED</a:t>
            </a:r>
            <a:endParaRPr lang="en-US" sz="16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1" name="TextBox 10"/>
          <p:cNvSpPr txBox="1"/>
          <p:nvPr/>
        </p:nvSpPr>
        <p:spPr>
          <a:xfrm>
            <a:off x="554803" y="4425741"/>
            <a:ext cx="2188395"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Century Gothic" panose="020B0502020202020204" pitchFamily="34" charset="0"/>
              </a:rPr>
              <a:t>58</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2" name="TextBox 11"/>
          <p:cNvSpPr txBox="1"/>
          <p:nvPr/>
        </p:nvSpPr>
        <p:spPr>
          <a:xfrm>
            <a:off x="554803" y="1440309"/>
            <a:ext cx="2188395" cy="338554"/>
          </a:xfrm>
          <a:prstGeom prst="rect">
            <a:avLst/>
          </a:prstGeom>
          <a:noFill/>
        </p:spPr>
        <p:txBody>
          <a:bodyPr wrap="square" rtlCol="0">
            <a:spAutoFit/>
          </a:bodyPr>
          <a:lstStyle/>
          <a:p>
            <a:r>
              <a:rPr lang="en-US" sz="16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TOTAL SHOT</a:t>
            </a:r>
            <a:endParaRPr lang="en-US" sz="16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3" name="TextBox 12"/>
          <p:cNvSpPr txBox="1"/>
          <p:nvPr/>
        </p:nvSpPr>
        <p:spPr>
          <a:xfrm>
            <a:off x="554803" y="1778863"/>
            <a:ext cx="2188395"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Century Gothic" panose="020B0502020202020204" pitchFamily="34" charset="0"/>
              </a:rPr>
              <a:t>70</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4" name="TextBox 13"/>
          <p:cNvSpPr txBox="1"/>
          <p:nvPr/>
        </p:nvSpPr>
        <p:spPr>
          <a:xfrm>
            <a:off x="554803" y="5410626"/>
            <a:ext cx="2188395" cy="338554"/>
          </a:xfrm>
          <a:prstGeom prst="rect">
            <a:avLst/>
          </a:prstGeom>
          <a:noFill/>
        </p:spPr>
        <p:txBody>
          <a:bodyPr wrap="square" rtlCol="0">
            <a:spAutoFit/>
          </a:bodyPr>
          <a:lstStyle/>
          <a:p>
            <a:r>
              <a:rPr lang="en-US" sz="16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OFFICERS</a:t>
            </a:r>
            <a:endParaRPr lang="en-US" sz="16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5" name="TextBox 14"/>
          <p:cNvSpPr txBox="1"/>
          <p:nvPr/>
        </p:nvSpPr>
        <p:spPr>
          <a:xfrm>
            <a:off x="554803" y="5749180"/>
            <a:ext cx="2188395"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Century Gothic" panose="020B0502020202020204" pitchFamily="34" charset="0"/>
              </a:rPr>
              <a:t>160</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cxnSp>
        <p:nvCxnSpPr>
          <p:cNvPr id="18" name="Straight Connector 17"/>
          <p:cNvCxnSpPr/>
          <p:nvPr/>
        </p:nvCxnSpPr>
        <p:spPr>
          <a:xfrm>
            <a:off x="554803" y="2425194"/>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54803" y="3748633"/>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4803" y="5072072"/>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54803" y="6395511"/>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0005" y="1234827"/>
            <a:ext cx="0" cy="5461934"/>
          </a:xfrm>
          <a:prstGeom prst="line">
            <a:avLst/>
          </a:prstGeom>
          <a:ln w="47625">
            <a:gradFill flip="none" rotWithShape="1">
              <a:gsLst>
                <a:gs pos="0">
                  <a:srgbClr val="4472C4"/>
                </a:gs>
                <a:gs pos="50000">
                  <a:srgbClr val="7030A0"/>
                </a:gs>
                <a:gs pos="100000">
                  <a:srgbClr val="FF0000"/>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047995" y="0"/>
            <a:ext cx="9144005"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0" y="178427"/>
            <a:ext cx="11394040" cy="584775"/>
          </a:xfrm>
          <a:prstGeom prst="rect">
            <a:avLst/>
          </a:prstGeom>
          <a:solidFill>
            <a:schemeClr val="bg1">
              <a:lumMod val="50000"/>
              <a:alpha val="84000"/>
            </a:schemeClr>
          </a:solidFill>
        </p:spPr>
        <p:txBody>
          <a:bodyPr wrap="square" rtlCol="0">
            <a:spAutoFit/>
          </a:bodyPr>
          <a:lstStyle/>
          <a:p>
            <a:pPr lvl="1"/>
            <a:r>
              <a:rPr lang="en-US" sz="32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THEATER SHOOTING</a:t>
            </a:r>
            <a:r>
              <a:rPr lang="en-US" sz="1600" spc="300" dirty="0" smtClean="0">
                <a:solidFill>
                  <a:schemeClr val="bg1"/>
                </a:solidFill>
                <a:effectLst>
                  <a:outerShdw blurRad="38100" dist="38100" dir="2700000" algn="tl">
                    <a:srgbClr val="000000">
                      <a:alpha val="43137"/>
                    </a:srgbClr>
                  </a:outerShdw>
                </a:effectLst>
                <a:latin typeface="Century Gothic" panose="020B0502020202020204" pitchFamily="34" charset="0"/>
              </a:rPr>
              <a:t>|AURORA, COLORADO</a:t>
            </a:r>
            <a:endParaRPr lang="en-US" sz="32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aphicFrame>
        <p:nvGraphicFramePr>
          <p:cNvPr id="5" name="Chart 4"/>
          <p:cNvGraphicFramePr/>
          <p:nvPr>
            <p:extLst/>
          </p:nvPr>
        </p:nvGraphicFramePr>
        <p:xfrm>
          <a:off x="3185652" y="1234827"/>
          <a:ext cx="8208388" cy="4910334"/>
        </p:xfrm>
        <a:graphic>
          <a:graphicData uri="http://schemas.openxmlformats.org/drawingml/2006/chart">
            <c:chart xmlns:c="http://schemas.openxmlformats.org/drawingml/2006/chart" xmlns:r="http://schemas.openxmlformats.org/officeDocument/2006/relationships" r:id="rId3"/>
          </a:graphicData>
        </a:graphic>
      </p:graphicFrame>
      <p:grpSp>
        <p:nvGrpSpPr>
          <p:cNvPr id="33" name="Group 32"/>
          <p:cNvGrpSpPr/>
          <p:nvPr/>
        </p:nvGrpSpPr>
        <p:grpSpPr>
          <a:xfrm>
            <a:off x="6331897" y="4641186"/>
            <a:ext cx="465774" cy="461664"/>
            <a:chOff x="6349364" y="4516353"/>
            <a:chExt cx="465774" cy="461664"/>
          </a:xfrm>
        </p:grpSpPr>
        <p:sp>
          <p:nvSpPr>
            <p:cNvPr id="31" name="Isosceles Triangle 30"/>
            <p:cNvSpPr/>
            <p:nvPr/>
          </p:nvSpPr>
          <p:spPr>
            <a:xfrm rot="10800000">
              <a:off x="6349365" y="4570857"/>
              <a:ext cx="465773" cy="407160"/>
            </a:xfrm>
            <a:prstGeom prst="triangle">
              <a:avLst/>
            </a:prstGeom>
            <a:gradFill flip="none" rotWithShape="1">
              <a:gsLst>
                <a:gs pos="50400">
                  <a:srgbClr val="9832FB"/>
                </a:gs>
                <a:gs pos="100000">
                  <a:schemeClr val="accent5"/>
                </a:gs>
                <a:gs pos="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349364" y="4516353"/>
              <a:ext cx="465774" cy="307777"/>
            </a:xfrm>
            <a:prstGeom prst="rect">
              <a:avLst/>
            </a:prstGeom>
            <a:noFill/>
          </p:spPr>
          <p:txBody>
            <a:bodyPr wrap="squar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Century Gothic" panose="020B0502020202020204" pitchFamily="34" charset="0"/>
                </a:rPr>
                <a:t>10</a:t>
              </a:r>
              <a:endParaRPr lang="en-US" sz="1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34" name="Group 33"/>
          <p:cNvGrpSpPr/>
          <p:nvPr/>
        </p:nvGrpSpPr>
        <p:grpSpPr>
          <a:xfrm>
            <a:off x="5461685" y="4948962"/>
            <a:ext cx="465774" cy="461664"/>
            <a:chOff x="6349364" y="4516353"/>
            <a:chExt cx="465774" cy="461664"/>
          </a:xfrm>
        </p:grpSpPr>
        <p:sp>
          <p:nvSpPr>
            <p:cNvPr id="35" name="Isosceles Triangle 34"/>
            <p:cNvSpPr/>
            <p:nvPr/>
          </p:nvSpPr>
          <p:spPr>
            <a:xfrm rot="10800000">
              <a:off x="6349365" y="4570857"/>
              <a:ext cx="465773" cy="407160"/>
            </a:xfrm>
            <a:prstGeom prst="triangle">
              <a:avLst/>
            </a:prstGeom>
            <a:gradFill flip="none" rotWithShape="1">
              <a:gsLst>
                <a:gs pos="50400">
                  <a:srgbClr val="9832FB"/>
                </a:gs>
                <a:gs pos="100000">
                  <a:schemeClr val="accent5"/>
                </a:gs>
                <a:gs pos="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349364" y="4516353"/>
              <a:ext cx="465774" cy="307777"/>
            </a:xfrm>
            <a:prstGeom prst="rect">
              <a:avLst/>
            </a:prstGeom>
            <a:noFill/>
          </p:spPr>
          <p:txBody>
            <a:bodyPr wrap="squar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Century Gothic" panose="020B0502020202020204" pitchFamily="34" charset="0"/>
                </a:rPr>
                <a:t>6</a:t>
              </a:r>
              <a:endParaRPr lang="en-US" sz="1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37" name="Group 36"/>
          <p:cNvGrpSpPr/>
          <p:nvPr/>
        </p:nvGrpSpPr>
        <p:grpSpPr>
          <a:xfrm>
            <a:off x="7387110" y="4795075"/>
            <a:ext cx="465774" cy="461664"/>
            <a:chOff x="6349364" y="4516353"/>
            <a:chExt cx="465774" cy="461664"/>
          </a:xfrm>
        </p:grpSpPr>
        <p:sp>
          <p:nvSpPr>
            <p:cNvPr id="38" name="Isosceles Triangle 37"/>
            <p:cNvSpPr/>
            <p:nvPr/>
          </p:nvSpPr>
          <p:spPr>
            <a:xfrm rot="10800000">
              <a:off x="6349365" y="4570857"/>
              <a:ext cx="465773" cy="407160"/>
            </a:xfrm>
            <a:prstGeom prst="triangle">
              <a:avLst/>
            </a:prstGeom>
            <a:gradFill flip="none" rotWithShape="1">
              <a:gsLst>
                <a:gs pos="50400">
                  <a:srgbClr val="9832FB"/>
                </a:gs>
                <a:gs pos="100000">
                  <a:schemeClr val="accent5"/>
                </a:gs>
                <a:gs pos="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6349364" y="4516353"/>
              <a:ext cx="465774" cy="307777"/>
            </a:xfrm>
            <a:prstGeom prst="rect">
              <a:avLst/>
            </a:prstGeom>
            <a:noFill/>
          </p:spPr>
          <p:txBody>
            <a:bodyPr wrap="squar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Century Gothic" panose="020B0502020202020204" pitchFamily="34" charset="0"/>
                </a:rPr>
                <a:t>14</a:t>
              </a:r>
              <a:endParaRPr lang="en-US" sz="1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0" name="Group 39"/>
          <p:cNvGrpSpPr/>
          <p:nvPr/>
        </p:nvGrpSpPr>
        <p:grpSpPr>
          <a:xfrm>
            <a:off x="8174184" y="3626488"/>
            <a:ext cx="465774" cy="461664"/>
            <a:chOff x="6349364" y="4516353"/>
            <a:chExt cx="465774" cy="461664"/>
          </a:xfrm>
        </p:grpSpPr>
        <p:sp>
          <p:nvSpPr>
            <p:cNvPr id="41" name="Isosceles Triangle 40"/>
            <p:cNvSpPr/>
            <p:nvPr/>
          </p:nvSpPr>
          <p:spPr>
            <a:xfrm rot="10800000">
              <a:off x="6349365" y="4570857"/>
              <a:ext cx="465773" cy="407160"/>
            </a:xfrm>
            <a:prstGeom prst="triangle">
              <a:avLst/>
            </a:prstGeom>
            <a:gradFill flip="none" rotWithShape="1">
              <a:gsLst>
                <a:gs pos="50400">
                  <a:srgbClr val="9832FB"/>
                </a:gs>
                <a:gs pos="100000">
                  <a:schemeClr val="accent5"/>
                </a:gs>
                <a:gs pos="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6349364" y="4516353"/>
              <a:ext cx="465774" cy="307777"/>
            </a:xfrm>
            <a:prstGeom prst="rect">
              <a:avLst/>
            </a:prstGeom>
            <a:noFill/>
          </p:spPr>
          <p:txBody>
            <a:bodyPr wrap="squar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Century Gothic" panose="020B0502020202020204" pitchFamily="34" charset="0"/>
                </a:rPr>
                <a:t>34</a:t>
              </a:r>
              <a:endParaRPr lang="en-US" sz="1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3" name="Group 42"/>
          <p:cNvGrpSpPr/>
          <p:nvPr/>
        </p:nvGrpSpPr>
        <p:grpSpPr>
          <a:xfrm>
            <a:off x="8857526" y="1871196"/>
            <a:ext cx="465774" cy="461664"/>
            <a:chOff x="6349364" y="4516353"/>
            <a:chExt cx="465774" cy="461664"/>
          </a:xfrm>
        </p:grpSpPr>
        <p:sp>
          <p:nvSpPr>
            <p:cNvPr id="44" name="Isosceles Triangle 43"/>
            <p:cNvSpPr/>
            <p:nvPr/>
          </p:nvSpPr>
          <p:spPr>
            <a:xfrm rot="10800000">
              <a:off x="6349365" y="4570857"/>
              <a:ext cx="465773" cy="407160"/>
            </a:xfrm>
            <a:prstGeom prst="triangle">
              <a:avLst/>
            </a:prstGeom>
            <a:gradFill flip="none" rotWithShape="1">
              <a:gsLst>
                <a:gs pos="50400">
                  <a:srgbClr val="9832FB"/>
                </a:gs>
                <a:gs pos="100000">
                  <a:schemeClr val="accent5"/>
                </a:gs>
                <a:gs pos="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6349364" y="4516353"/>
              <a:ext cx="465774" cy="307777"/>
            </a:xfrm>
            <a:prstGeom prst="rect">
              <a:avLst/>
            </a:prstGeom>
            <a:noFill/>
          </p:spPr>
          <p:txBody>
            <a:bodyPr wrap="squar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Century Gothic" panose="020B0502020202020204" pitchFamily="34" charset="0"/>
                </a:rPr>
                <a:t>52</a:t>
              </a:r>
              <a:endParaRPr lang="en-US" sz="1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6" name="Group 45"/>
          <p:cNvGrpSpPr/>
          <p:nvPr/>
        </p:nvGrpSpPr>
        <p:grpSpPr>
          <a:xfrm>
            <a:off x="9747345" y="1667616"/>
            <a:ext cx="465774" cy="461664"/>
            <a:chOff x="6349364" y="4516353"/>
            <a:chExt cx="465774" cy="461664"/>
          </a:xfrm>
        </p:grpSpPr>
        <p:sp>
          <p:nvSpPr>
            <p:cNvPr id="47" name="Isosceles Triangle 46"/>
            <p:cNvSpPr/>
            <p:nvPr/>
          </p:nvSpPr>
          <p:spPr>
            <a:xfrm rot="10800000">
              <a:off x="6349365" y="4570857"/>
              <a:ext cx="465773" cy="407160"/>
            </a:xfrm>
            <a:prstGeom prst="triangle">
              <a:avLst/>
            </a:prstGeom>
            <a:gradFill flip="none" rotWithShape="1">
              <a:gsLst>
                <a:gs pos="50400">
                  <a:srgbClr val="9832FB"/>
                </a:gs>
                <a:gs pos="100000">
                  <a:schemeClr val="accent5"/>
                </a:gs>
                <a:gs pos="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6349364" y="4516353"/>
              <a:ext cx="465774" cy="307777"/>
            </a:xfrm>
            <a:prstGeom prst="rect">
              <a:avLst/>
            </a:prstGeom>
            <a:noFill/>
          </p:spPr>
          <p:txBody>
            <a:bodyPr wrap="squar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Century Gothic" panose="020B0502020202020204" pitchFamily="34" charset="0"/>
                </a:rPr>
                <a:t>55</a:t>
              </a:r>
              <a:endParaRPr lang="en-US" sz="1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9" name="Group 48"/>
          <p:cNvGrpSpPr/>
          <p:nvPr/>
        </p:nvGrpSpPr>
        <p:grpSpPr>
          <a:xfrm>
            <a:off x="10601309" y="1873811"/>
            <a:ext cx="465774" cy="461664"/>
            <a:chOff x="6349364" y="4516353"/>
            <a:chExt cx="465774" cy="461664"/>
          </a:xfrm>
        </p:grpSpPr>
        <p:sp>
          <p:nvSpPr>
            <p:cNvPr id="50" name="Isosceles Triangle 49"/>
            <p:cNvSpPr/>
            <p:nvPr/>
          </p:nvSpPr>
          <p:spPr>
            <a:xfrm rot="10800000">
              <a:off x="6349365" y="4570857"/>
              <a:ext cx="465773" cy="407160"/>
            </a:xfrm>
            <a:prstGeom prst="triangle">
              <a:avLst/>
            </a:prstGeom>
            <a:gradFill flip="none" rotWithShape="1">
              <a:gsLst>
                <a:gs pos="50400">
                  <a:srgbClr val="9832FB"/>
                </a:gs>
                <a:gs pos="100000">
                  <a:schemeClr val="accent5"/>
                </a:gs>
                <a:gs pos="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349364" y="4516353"/>
              <a:ext cx="465774" cy="307777"/>
            </a:xfrm>
            <a:prstGeom prst="rect">
              <a:avLst/>
            </a:prstGeom>
            <a:noFill/>
          </p:spPr>
          <p:txBody>
            <a:bodyPr wrap="squar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Century Gothic" panose="020B0502020202020204" pitchFamily="34" charset="0"/>
                </a:rPr>
                <a:t>52</a:t>
              </a:r>
              <a:endParaRPr lang="en-US" sz="1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sp>
        <p:nvSpPr>
          <p:cNvPr id="54" name="TextBox 53"/>
          <p:cNvSpPr txBox="1"/>
          <p:nvPr/>
        </p:nvSpPr>
        <p:spPr>
          <a:xfrm>
            <a:off x="3451123" y="6528619"/>
            <a:ext cx="7150186" cy="230832"/>
          </a:xfrm>
          <a:prstGeom prst="rect">
            <a:avLst/>
          </a:prstGeom>
          <a:noFill/>
        </p:spPr>
        <p:txBody>
          <a:bodyPr wrap="square" rtlCol="0">
            <a:spAutoFit/>
          </a:bodyPr>
          <a:lstStyle/>
          <a:p>
            <a:r>
              <a:rPr lang="en-US" sz="900" dirty="0" smtClean="0">
                <a:solidFill>
                  <a:schemeClr val="bg1"/>
                </a:solidFill>
                <a:latin typeface="Century Gothic" panose="020B0502020202020204" pitchFamily="34" charset="0"/>
              </a:rPr>
              <a:t>Aurora Century 16 Theater Shooting, After Action Report for the City of Aurora</a:t>
            </a:r>
            <a:endParaRPr lang="en-US" sz="9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2464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99000" fill="remove" nodeType="withEffect">
                                  <p:stCondLst>
                                    <p:cond delay="0"/>
                                  </p:stCondLst>
                                  <p:childTnLst>
                                    <p:animClr clrSpc="hsl" dir="cw">
                                      <p:cBhvr override="childStyle">
                                        <p:cTn id="6" dur="10000" fill="hold"/>
                                        <p:tgtEl>
                                          <p:spTgt spid="22"/>
                                        </p:tgtEl>
                                        <p:attrNameLst>
                                          <p:attrName>style.color</p:attrName>
                                        </p:attrNameLst>
                                      </p:cBhvr>
                                      <p:by>
                                        <p:hsl h="7200000" s="0" l="0"/>
                                      </p:by>
                                    </p:animClr>
                                    <p:animClr clrSpc="hsl" dir="cw">
                                      <p:cBhvr>
                                        <p:cTn id="7" dur="10000" fill="hold"/>
                                        <p:tgtEl>
                                          <p:spTgt spid="22"/>
                                        </p:tgtEl>
                                        <p:attrNameLst>
                                          <p:attrName>fillcolor</p:attrName>
                                        </p:attrNameLst>
                                      </p:cBhvr>
                                      <p:by>
                                        <p:hsl h="7200000" s="0" l="0"/>
                                      </p:by>
                                    </p:animClr>
                                    <p:animClr clrSpc="hsl" dir="cw">
                                      <p:cBhvr>
                                        <p:cTn id="8" dur="10000" fill="hold"/>
                                        <p:tgtEl>
                                          <p:spTgt spid="22"/>
                                        </p:tgtEl>
                                        <p:attrNameLst>
                                          <p:attrName>stroke.color</p:attrName>
                                        </p:attrNameLst>
                                      </p:cBhvr>
                                      <p:by>
                                        <p:hsl h="7200000" s="0" l="0"/>
                                      </p:by>
                                    </p:animClr>
                                    <p:set>
                                      <p:cBhvr>
                                        <p:cTn id="9" dur="10000" fill="hold"/>
                                        <p:tgtEl>
                                          <p:spTgt spid="22"/>
                                        </p:tgtEl>
                                        <p:attrNameLst>
                                          <p:attrName>fill.type</p:attrName>
                                        </p:attrNameLst>
                                      </p:cBhvr>
                                      <p:to>
                                        <p:strVal val="solid"/>
                                      </p:to>
                                    </p:set>
                                  </p:childTnLst>
                                </p:cTn>
                              </p:par>
                              <p:par>
                                <p:cTn id="10" presetID="53" presetClass="entr" presetSubtype="52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fltVal val="0.5"/>
                                          </p:val>
                                        </p:tav>
                                        <p:tav tm="100000">
                                          <p:val>
                                            <p:strVal val="#ppt_x"/>
                                          </p:val>
                                        </p:tav>
                                      </p:tavLst>
                                    </p:anim>
                                    <p:anim calcmode="lin" valueType="num">
                                      <p:cBhvr>
                                        <p:cTn id="16" dur="500" fill="hold"/>
                                        <p:tgtEl>
                                          <p:spTgt spid="13"/>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anim calcmode="lin" valueType="num">
                                      <p:cBhvr>
                                        <p:cTn id="22" dur="500" fill="hold"/>
                                        <p:tgtEl>
                                          <p:spTgt spid="9"/>
                                        </p:tgtEl>
                                        <p:attrNameLst>
                                          <p:attrName>ppt_x</p:attrName>
                                        </p:attrNameLst>
                                      </p:cBhvr>
                                      <p:tavLst>
                                        <p:tav tm="0">
                                          <p:val>
                                            <p:fltVal val="0.5"/>
                                          </p:val>
                                        </p:tav>
                                        <p:tav tm="100000">
                                          <p:val>
                                            <p:strVal val="#ppt_x"/>
                                          </p:val>
                                        </p:tav>
                                      </p:tavLst>
                                    </p:anim>
                                    <p:anim calcmode="lin" valueType="num">
                                      <p:cBhvr>
                                        <p:cTn id="23" dur="500" fill="hold"/>
                                        <p:tgtEl>
                                          <p:spTgt spid="9"/>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fltVal val="0.5"/>
                                          </p:val>
                                        </p:tav>
                                        <p:tav tm="100000">
                                          <p:val>
                                            <p:strVal val="#ppt_x"/>
                                          </p:val>
                                        </p:tav>
                                      </p:tavLst>
                                    </p:anim>
                                    <p:anim calcmode="lin" valueType="num">
                                      <p:cBhvr>
                                        <p:cTn id="30" dur="500" fill="hold"/>
                                        <p:tgtEl>
                                          <p:spTgt spid="11"/>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anim calcmode="lin" valueType="num">
                                      <p:cBhvr>
                                        <p:cTn id="36" dur="500" fill="hold"/>
                                        <p:tgtEl>
                                          <p:spTgt spid="15"/>
                                        </p:tgtEl>
                                        <p:attrNameLst>
                                          <p:attrName>ppt_x</p:attrName>
                                        </p:attrNameLst>
                                      </p:cBhvr>
                                      <p:tavLst>
                                        <p:tav tm="0">
                                          <p:val>
                                            <p:fltVal val="0.5"/>
                                          </p:val>
                                        </p:tav>
                                        <p:tav tm="100000">
                                          <p:val>
                                            <p:strVal val="#ppt_x"/>
                                          </p:val>
                                        </p:tav>
                                      </p:tavLst>
                                    </p:anim>
                                    <p:anim calcmode="lin" valueType="num">
                                      <p:cBhvr>
                                        <p:cTn id="37" dur="5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par>
                          <p:cTn id="51" fill="hold">
                            <p:stCondLst>
                              <p:cond delay="1500"/>
                            </p:stCondLst>
                            <p:childTnLst>
                              <p:par>
                                <p:cTn id="52" presetID="10" presetClass="entr" presetSubtype="0"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par>
                          <p:cTn id="55" fill="hold">
                            <p:stCondLst>
                              <p:cond delay="2000"/>
                            </p:stCondLst>
                            <p:childTnLst>
                              <p:par>
                                <p:cTn id="56" presetID="10" presetClass="entr" presetSubtype="0"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par>
                          <p:cTn id="59" fill="hold">
                            <p:stCondLst>
                              <p:cond delay="2500"/>
                            </p:stCondLst>
                            <p:childTnLst>
                              <p:par>
                                <p:cTn id="60" presetID="10" presetClass="entr" presetSubtype="0"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par>
                          <p:cTn id="63" fill="hold">
                            <p:stCondLst>
                              <p:cond delay="3000"/>
                            </p:stCondLst>
                            <p:childTnLst>
                              <p:par>
                                <p:cTn id="64" presetID="10" presetClass="entr" presetSubtype="0" fill="hold" nodeType="after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cTn>
                              </p:par>
                            </p:childTnLst>
                          </p:cTn>
                        </p:par>
                        <p:par>
                          <p:cTn id="67" fill="hold">
                            <p:stCondLst>
                              <p:cond delay="3500"/>
                            </p:stCondLst>
                            <p:childTnLst>
                              <p:par>
                                <p:cTn id="68" presetID="10" presetClass="entr" presetSubtype="0" fill="hold"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 presetClass="entr" presetSubtype="0" fill="hold" nodeType="withEffect">
                                  <p:stCondLst>
                                    <p:cond delay="0"/>
                                  </p:stCondLst>
                                  <p:childTnLst>
                                    <p:set>
                                      <p:cBhvr>
                                        <p:cTn id="7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Graphic spid="5"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2" t="7147" r="132" b="7566"/>
          <a:stretch/>
        </p:blipFill>
        <p:spPr>
          <a:xfrm>
            <a:off x="0" y="-10273"/>
            <a:ext cx="12192000" cy="6868274"/>
          </a:xfrm>
          <a:prstGeom prst="rect">
            <a:avLst/>
          </a:prstGeom>
        </p:spPr>
      </p:pic>
      <p:sp>
        <p:nvSpPr>
          <p:cNvPr id="7" name="Rectangle 6"/>
          <p:cNvSpPr/>
          <p:nvPr/>
        </p:nvSpPr>
        <p:spPr>
          <a:xfrm>
            <a:off x="0" y="-1"/>
            <a:ext cx="12192000" cy="6868274"/>
          </a:xfrm>
          <a:prstGeom prst="rect">
            <a:avLst/>
          </a:prstGeom>
          <a:gradFill flip="none" rotWithShape="1">
            <a:gsLst>
              <a:gs pos="100000">
                <a:schemeClr val="bg2">
                  <a:alpha val="0"/>
                </a:schemeClr>
              </a:gs>
              <a:gs pos="24000">
                <a:schemeClr val="tx1">
                  <a:alpha val="7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4803" y="2763748"/>
            <a:ext cx="2188395" cy="338554"/>
          </a:xfrm>
          <a:prstGeom prst="rect">
            <a:avLst/>
          </a:prstGeom>
          <a:noFill/>
        </p:spPr>
        <p:txBody>
          <a:bodyPr wrap="square" rtlCol="0">
            <a:spAutoFit/>
          </a:bodyPr>
          <a:lstStyle/>
          <a:p>
            <a:r>
              <a:rPr lang="en-US" sz="16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KILLED</a:t>
            </a:r>
            <a:endParaRPr lang="en-US" sz="16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9" name="TextBox 8"/>
          <p:cNvSpPr txBox="1"/>
          <p:nvPr/>
        </p:nvSpPr>
        <p:spPr>
          <a:xfrm>
            <a:off x="554803" y="3102302"/>
            <a:ext cx="2188395"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Century Gothic" panose="020B0502020202020204" pitchFamily="34" charset="0"/>
              </a:rPr>
              <a:t>12</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0" name="TextBox 9"/>
          <p:cNvSpPr txBox="1"/>
          <p:nvPr/>
        </p:nvSpPr>
        <p:spPr>
          <a:xfrm>
            <a:off x="554803" y="4087187"/>
            <a:ext cx="2188395" cy="338554"/>
          </a:xfrm>
          <a:prstGeom prst="rect">
            <a:avLst/>
          </a:prstGeom>
          <a:noFill/>
        </p:spPr>
        <p:txBody>
          <a:bodyPr wrap="square" rtlCol="0">
            <a:spAutoFit/>
          </a:bodyPr>
          <a:lstStyle/>
          <a:p>
            <a:r>
              <a:rPr lang="en-US" sz="16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INJURED</a:t>
            </a:r>
            <a:endParaRPr lang="en-US" sz="16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1" name="TextBox 10"/>
          <p:cNvSpPr txBox="1"/>
          <p:nvPr/>
        </p:nvSpPr>
        <p:spPr>
          <a:xfrm>
            <a:off x="554803" y="4425741"/>
            <a:ext cx="2188395"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Century Gothic" panose="020B0502020202020204" pitchFamily="34" charset="0"/>
              </a:rPr>
              <a:t>58</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2" name="TextBox 11"/>
          <p:cNvSpPr txBox="1"/>
          <p:nvPr/>
        </p:nvSpPr>
        <p:spPr>
          <a:xfrm>
            <a:off x="554803" y="1440309"/>
            <a:ext cx="2188395" cy="338554"/>
          </a:xfrm>
          <a:prstGeom prst="rect">
            <a:avLst/>
          </a:prstGeom>
          <a:noFill/>
        </p:spPr>
        <p:txBody>
          <a:bodyPr wrap="square" rtlCol="0">
            <a:spAutoFit/>
          </a:bodyPr>
          <a:lstStyle/>
          <a:p>
            <a:r>
              <a:rPr lang="en-US" sz="16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TOTAL SHOT</a:t>
            </a:r>
            <a:endParaRPr lang="en-US" sz="16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3" name="TextBox 12"/>
          <p:cNvSpPr txBox="1"/>
          <p:nvPr/>
        </p:nvSpPr>
        <p:spPr>
          <a:xfrm>
            <a:off x="554803" y="1778863"/>
            <a:ext cx="2188395"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Century Gothic" panose="020B0502020202020204" pitchFamily="34" charset="0"/>
              </a:rPr>
              <a:t>70</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4" name="TextBox 13"/>
          <p:cNvSpPr txBox="1"/>
          <p:nvPr/>
        </p:nvSpPr>
        <p:spPr>
          <a:xfrm>
            <a:off x="554803" y="5410626"/>
            <a:ext cx="2188395" cy="338554"/>
          </a:xfrm>
          <a:prstGeom prst="rect">
            <a:avLst/>
          </a:prstGeom>
          <a:noFill/>
        </p:spPr>
        <p:txBody>
          <a:bodyPr wrap="square" rtlCol="0">
            <a:spAutoFit/>
          </a:bodyPr>
          <a:lstStyle/>
          <a:p>
            <a:r>
              <a:rPr lang="en-US" sz="16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OFFICERS</a:t>
            </a:r>
            <a:endParaRPr lang="en-US" sz="16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5" name="TextBox 14"/>
          <p:cNvSpPr txBox="1"/>
          <p:nvPr/>
        </p:nvSpPr>
        <p:spPr>
          <a:xfrm>
            <a:off x="554803" y="5749180"/>
            <a:ext cx="2188395" cy="646331"/>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latin typeface="Century Gothic" panose="020B0502020202020204" pitchFamily="34" charset="0"/>
              </a:rPr>
              <a:t>160</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cxnSp>
        <p:nvCxnSpPr>
          <p:cNvPr id="18" name="Straight Connector 17"/>
          <p:cNvCxnSpPr/>
          <p:nvPr/>
        </p:nvCxnSpPr>
        <p:spPr>
          <a:xfrm>
            <a:off x="554803" y="2425194"/>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54803" y="3748633"/>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4803" y="5072072"/>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54803" y="6395511"/>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0005" y="1234827"/>
            <a:ext cx="0" cy="5461934"/>
          </a:xfrm>
          <a:prstGeom prst="line">
            <a:avLst/>
          </a:prstGeom>
          <a:ln w="47625">
            <a:gradFill flip="none" rotWithShape="1">
              <a:gsLst>
                <a:gs pos="0">
                  <a:srgbClr val="4472C4"/>
                </a:gs>
                <a:gs pos="50000">
                  <a:srgbClr val="7030A0"/>
                </a:gs>
                <a:gs pos="100000">
                  <a:srgbClr val="FF0000"/>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047995" y="0"/>
            <a:ext cx="9144005"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0" y="178427"/>
            <a:ext cx="11394040" cy="584775"/>
          </a:xfrm>
          <a:prstGeom prst="rect">
            <a:avLst/>
          </a:prstGeom>
          <a:solidFill>
            <a:schemeClr val="bg1">
              <a:lumMod val="50000"/>
              <a:alpha val="84000"/>
            </a:schemeClr>
          </a:solidFill>
        </p:spPr>
        <p:txBody>
          <a:bodyPr wrap="square" rtlCol="0">
            <a:spAutoFit/>
          </a:bodyPr>
          <a:lstStyle/>
          <a:p>
            <a:pPr lvl="1"/>
            <a:r>
              <a:rPr lang="en-US" sz="32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THEATER SHOOTING</a:t>
            </a:r>
            <a:r>
              <a:rPr lang="en-US" sz="1600" spc="300" dirty="0" smtClean="0">
                <a:solidFill>
                  <a:schemeClr val="bg1"/>
                </a:solidFill>
                <a:effectLst>
                  <a:outerShdw blurRad="38100" dist="38100" dir="2700000" algn="tl">
                    <a:srgbClr val="000000">
                      <a:alpha val="43137"/>
                    </a:srgbClr>
                  </a:outerShdw>
                </a:effectLst>
                <a:latin typeface="Century Gothic" panose="020B0502020202020204" pitchFamily="34" charset="0"/>
              </a:rPr>
              <a:t>|AURORA, COLORADO</a:t>
            </a:r>
            <a:endParaRPr lang="en-US" sz="32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sp>
        <p:nvSpPr>
          <p:cNvPr id="57" name="TextBox 56"/>
          <p:cNvSpPr txBox="1"/>
          <p:nvPr/>
        </p:nvSpPr>
        <p:spPr>
          <a:xfrm>
            <a:off x="3451123" y="6528619"/>
            <a:ext cx="7150186" cy="230832"/>
          </a:xfrm>
          <a:prstGeom prst="rect">
            <a:avLst/>
          </a:prstGeom>
          <a:noFill/>
        </p:spPr>
        <p:txBody>
          <a:bodyPr wrap="square" rtlCol="0">
            <a:spAutoFit/>
          </a:bodyPr>
          <a:lstStyle/>
          <a:p>
            <a:r>
              <a:rPr lang="en-US" sz="900" dirty="0" smtClean="0">
                <a:solidFill>
                  <a:schemeClr val="bg1"/>
                </a:solidFill>
                <a:latin typeface="Century Gothic" panose="020B0502020202020204" pitchFamily="34" charset="0"/>
              </a:rPr>
              <a:t>Aurora Century 16 Theater Shooting, After Action Report for the City of Aurora</a:t>
            </a:r>
            <a:endParaRPr lang="en-US" sz="900" dirty="0">
              <a:solidFill>
                <a:schemeClr val="bg1"/>
              </a:solidFill>
              <a:latin typeface="Century Gothic" panose="020B0502020202020204" pitchFamily="34" charset="0"/>
            </a:endParaRPr>
          </a:p>
        </p:txBody>
      </p:sp>
      <p:grpSp>
        <p:nvGrpSpPr>
          <p:cNvPr id="3" name="Group 2"/>
          <p:cNvGrpSpPr/>
          <p:nvPr/>
        </p:nvGrpSpPr>
        <p:grpSpPr>
          <a:xfrm>
            <a:off x="3659018" y="1839403"/>
            <a:ext cx="7921956" cy="3414045"/>
            <a:chOff x="3642020" y="1592639"/>
            <a:chExt cx="7921956" cy="3414045"/>
          </a:xfrm>
        </p:grpSpPr>
        <p:sp>
          <p:nvSpPr>
            <p:cNvPr id="27" name="TextBox 26"/>
            <p:cNvSpPr txBox="1"/>
            <p:nvPr/>
          </p:nvSpPr>
          <p:spPr>
            <a:xfrm>
              <a:off x="3642020" y="3621689"/>
              <a:ext cx="7921955" cy="1384995"/>
            </a:xfrm>
            <a:prstGeom prst="rect">
              <a:avLst/>
            </a:prstGeom>
            <a:noFill/>
          </p:spPr>
          <p:txBody>
            <a:bodyPr wrap="square" rtlCol="0">
              <a:spAutoFit/>
            </a:bodyPr>
            <a:lstStyle/>
            <a:p>
              <a:r>
                <a:rPr lang="en-US" sz="1400" dirty="0" smtClean="0">
                  <a:solidFill>
                    <a:schemeClr val="bg1"/>
                  </a:solidFill>
                  <a:latin typeface="Century Gothic" panose="020B0502020202020204" pitchFamily="34" charset="0"/>
                </a:rPr>
                <a:t>Police </a:t>
              </a:r>
              <a:r>
                <a:rPr lang="en-US" sz="1400" dirty="0">
                  <a:solidFill>
                    <a:schemeClr val="bg1"/>
                  </a:solidFill>
                  <a:latin typeface="Century Gothic" panose="020B0502020202020204" pitchFamily="34" charset="0"/>
                </a:rPr>
                <a:t>and fire officials did not establish </a:t>
              </a:r>
              <a:r>
                <a:rPr lang="en-US" sz="1400" dirty="0" smtClean="0">
                  <a:solidFill>
                    <a:schemeClr val="bg1"/>
                  </a:solidFill>
                  <a:latin typeface="Century Gothic" panose="020B0502020202020204" pitchFamily="34" charset="0"/>
                </a:rPr>
                <a:t>a unified </a:t>
              </a:r>
              <a:r>
                <a:rPr lang="en-US" sz="1400" dirty="0">
                  <a:solidFill>
                    <a:schemeClr val="bg1"/>
                  </a:solidFill>
                  <a:latin typeface="Century Gothic" panose="020B0502020202020204" pitchFamily="34" charset="0"/>
                </a:rPr>
                <a:t>(joint) command nor a single overall commander until late in the first hour of </a:t>
              </a:r>
              <a:r>
                <a:rPr lang="en-US" sz="1400" dirty="0" smtClean="0">
                  <a:solidFill>
                    <a:schemeClr val="bg1"/>
                  </a:solidFill>
                  <a:latin typeface="Century Gothic" panose="020B0502020202020204" pitchFamily="34" charset="0"/>
                </a:rPr>
                <a:t>the incident</a:t>
              </a:r>
              <a:r>
                <a:rPr lang="en-US" sz="1400" dirty="0">
                  <a:solidFill>
                    <a:schemeClr val="bg1"/>
                  </a:solidFill>
                  <a:latin typeface="Century Gothic" panose="020B0502020202020204" pitchFamily="34" charset="0"/>
                </a:rPr>
                <a:t>. Having a unified command might have resolved police-fire communications </a:t>
              </a:r>
              <a:r>
                <a:rPr lang="en-US" sz="1400" dirty="0" smtClean="0">
                  <a:solidFill>
                    <a:schemeClr val="bg1"/>
                  </a:solidFill>
                  <a:latin typeface="Century Gothic" panose="020B0502020202020204" pitchFamily="34" charset="0"/>
                </a:rPr>
                <a:t>issues regarding </a:t>
              </a:r>
              <a:r>
                <a:rPr lang="en-US" sz="1400" dirty="0">
                  <a:solidFill>
                    <a:schemeClr val="bg1"/>
                  </a:solidFill>
                  <a:latin typeface="Century Gothic" panose="020B0502020202020204" pitchFamily="34" charset="0"/>
                </a:rPr>
                <a:t>getting ambulances in closer to victims, and clarifying the level of risk to </a:t>
              </a:r>
              <a:r>
                <a:rPr lang="en-US" sz="1400" dirty="0" smtClean="0">
                  <a:solidFill>
                    <a:schemeClr val="bg1"/>
                  </a:solidFill>
                  <a:latin typeface="Century Gothic" panose="020B0502020202020204" pitchFamily="34" charset="0"/>
                </a:rPr>
                <a:t>fire/EMS personnel</a:t>
              </a:r>
              <a:r>
                <a:rPr lang="en-US" sz="1400" dirty="0">
                  <a:solidFill>
                    <a:schemeClr val="bg1"/>
                  </a:solidFill>
                  <a:latin typeface="Century Gothic" panose="020B0502020202020204" pitchFamily="34" charset="0"/>
                </a:rPr>
                <a:t>. This is not to imply that response actions in the first minutes should have been held </a:t>
              </a:r>
              <a:r>
                <a:rPr lang="en-US" sz="1400" dirty="0" smtClean="0">
                  <a:solidFill>
                    <a:schemeClr val="bg1"/>
                  </a:solidFill>
                  <a:latin typeface="Century Gothic" panose="020B0502020202020204" pitchFamily="34" charset="0"/>
                </a:rPr>
                <a:t>up until </a:t>
              </a:r>
              <a:r>
                <a:rPr lang="en-US" sz="1400" dirty="0">
                  <a:solidFill>
                    <a:schemeClr val="bg1"/>
                  </a:solidFill>
                  <a:latin typeface="Century Gothic" panose="020B0502020202020204" pitchFamily="34" charset="0"/>
                </a:rPr>
                <a:t>a joint command was established; any such delay could have negatively affected </a:t>
              </a:r>
              <a:r>
                <a:rPr lang="en-US" sz="1400" dirty="0" smtClean="0">
                  <a:solidFill>
                    <a:schemeClr val="bg1"/>
                  </a:solidFill>
                  <a:latin typeface="Century Gothic" panose="020B0502020202020204" pitchFamily="34" charset="0"/>
                </a:rPr>
                <a:t>the outcome</a:t>
              </a:r>
              <a:r>
                <a:rPr lang="en-US" sz="1400" dirty="0">
                  <a:solidFill>
                    <a:schemeClr val="bg1"/>
                  </a:solidFill>
                  <a:latin typeface="Century Gothic" panose="020B0502020202020204" pitchFamily="34" charset="0"/>
                </a:rPr>
                <a:t>. </a:t>
              </a:r>
            </a:p>
          </p:txBody>
        </p:sp>
        <p:sp>
          <p:nvSpPr>
            <p:cNvPr id="28" name="TextBox 27"/>
            <p:cNvSpPr txBox="1"/>
            <p:nvPr/>
          </p:nvSpPr>
          <p:spPr>
            <a:xfrm>
              <a:off x="3642021" y="1592639"/>
              <a:ext cx="7921955" cy="1384995"/>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Unified command was not established until late in the first hour. Having a UC might have resolved major communications issues.</a:t>
              </a:r>
              <a:endParaRPr lang="en-US" sz="2800" b="1" dirty="0">
                <a:solidFill>
                  <a:schemeClr val="bg1"/>
                </a:solidFill>
                <a:latin typeface="Century Gothic" panose="020B0502020202020204" pitchFamily="34" charset="0"/>
              </a:endParaRPr>
            </a:p>
          </p:txBody>
        </p:sp>
      </p:grpSp>
      <p:grpSp>
        <p:nvGrpSpPr>
          <p:cNvPr id="29" name="Group 28" hidden="1"/>
          <p:cNvGrpSpPr/>
          <p:nvPr/>
        </p:nvGrpSpPr>
        <p:grpSpPr>
          <a:xfrm>
            <a:off x="3659019" y="1590776"/>
            <a:ext cx="7921956" cy="4060375"/>
            <a:chOff x="3642020" y="1592639"/>
            <a:chExt cx="7921956" cy="4060375"/>
          </a:xfrm>
        </p:grpSpPr>
        <p:sp>
          <p:nvSpPr>
            <p:cNvPr id="30" name="TextBox 29"/>
            <p:cNvSpPr txBox="1"/>
            <p:nvPr/>
          </p:nvSpPr>
          <p:spPr>
            <a:xfrm>
              <a:off x="3642020" y="3621689"/>
              <a:ext cx="7921955" cy="2031325"/>
            </a:xfrm>
            <a:prstGeom prst="rect">
              <a:avLst/>
            </a:prstGeom>
            <a:noFill/>
          </p:spPr>
          <p:txBody>
            <a:bodyPr wrap="square" rtlCol="0">
              <a:spAutoFit/>
            </a:bodyPr>
            <a:lstStyle/>
            <a:p>
              <a:r>
                <a:rPr lang="en-US" sz="1400" dirty="0">
                  <a:solidFill>
                    <a:schemeClr val="bg1"/>
                  </a:solidFill>
                  <a:latin typeface="Century Gothic" panose="020B0502020202020204" pitchFamily="34" charset="0"/>
                </a:rPr>
                <a:t>A single (Police and Fire) command post was not immediately established. If the ranking officers from police and fire immediately established a single Incident Command Post (ICP), then several challenges could have immediately been mitigated. </a:t>
              </a:r>
            </a:p>
            <a:p>
              <a:r>
                <a:rPr lang="en-US" sz="1400" dirty="0">
                  <a:solidFill>
                    <a:schemeClr val="bg1"/>
                  </a:solidFill>
                  <a:latin typeface="Century Gothic" panose="020B0502020202020204" pitchFamily="34" charset="0"/>
                </a:rPr>
                <a:t>These include: </a:t>
              </a:r>
            </a:p>
            <a:p>
              <a:pPr marL="285750" indent="-285750">
                <a:buFont typeface="Arial" panose="020B0604020202020204" pitchFamily="34" charset="0"/>
                <a:buChar char="•"/>
              </a:pPr>
              <a:r>
                <a:rPr lang="en-US" sz="1400" dirty="0">
                  <a:solidFill>
                    <a:schemeClr val="bg1"/>
                  </a:solidFill>
                  <a:latin typeface="Century Gothic" panose="020B0502020202020204" pitchFamily="34" charset="0"/>
                </a:rPr>
                <a:t>Immediate communications between senior police and fire officials</a:t>
              </a:r>
            </a:p>
            <a:p>
              <a:pPr marL="285750" indent="-285750">
                <a:buFont typeface="Arial" panose="020B0604020202020204" pitchFamily="34" charset="0"/>
                <a:buChar char="•"/>
              </a:pPr>
              <a:r>
                <a:rPr lang="en-US" sz="1400" dirty="0">
                  <a:solidFill>
                    <a:schemeClr val="bg1"/>
                  </a:solidFill>
                  <a:latin typeface="Century Gothic" panose="020B0502020202020204" pitchFamily="34" charset="0"/>
                </a:rPr>
                <a:t>Coordination of the requests for additional resources</a:t>
              </a:r>
            </a:p>
            <a:p>
              <a:pPr marL="285750" indent="-285750">
                <a:buFont typeface="Arial" panose="020B0604020202020204" pitchFamily="34" charset="0"/>
                <a:buChar char="•"/>
              </a:pPr>
              <a:r>
                <a:rPr lang="en-US" sz="1400" dirty="0">
                  <a:solidFill>
                    <a:schemeClr val="bg1"/>
                  </a:solidFill>
                  <a:latin typeface="Century Gothic" panose="020B0502020202020204" pitchFamily="34" charset="0"/>
                </a:rPr>
                <a:t>Clear establishment and communication of incident safety zones</a:t>
              </a:r>
            </a:p>
            <a:p>
              <a:pPr marL="285750" indent="-285750">
                <a:buFont typeface="Arial" panose="020B0604020202020204" pitchFamily="34" charset="0"/>
                <a:buChar char="•"/>
              </a:pPr>
              <a:r>
                <a:rPr lang="en-US" sz="1400" dirty="0">
                  <a:solidFill>
                    <a:schemeClr val="bg1"/>
                  </a:solidFill>
                  <a:latin typeface="Century Gothic" panose="020B0502020202020204" pitchFamily="34" charset="0"/>
                </a:rPr>
                <a:t>Coordination of incident intelligence concerning additional active shooters, threats to emergency personnel, and rumor control</a:t>
              </a:r>
            </a:p>
          </p:txBody>
        </p:sp>
        <p:sp>
          <p:nvSpPr>
            <p:cNvPr id="31" name="TextBox 30"/>
            <p:cNvSpPr txBox="1"/>
            <p:nvPr/>
          </p:nvSpPr>
          <p:spPr>
            <a:xfrm>
              <a:off x="3642021" y="1592639"/>
              <a:ext cx="7921955" cy="1384995"/>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Had Unified Command been immediately established, several challenges could have been mitigated.</a:t>
              </a:r>
              <a:endParaRPr lang="en-US" sz="2800" b="1" dirty="0">
                <a:solidFill>
                  <a:schemeClr val="bg1"/>
                </a:solidFill>
                <a:latin typeface="Century Gothic" panose="020B0502020202020204" pitchFamily="34" charset="0"/>
              </a:endParaRPr>
            </a:p>
          </p:txBody>
        </p:sp>
      </p:grpSp>
      <p:grpSp>
        <p:nvGrpSpPr>
          <p:cNvPr id="32" name="Group 31" hidden="1"/>
          <p:cNvGrpSpPr/>
          <p:nvPr/>
        </p:nvGrpSpPr>
        <p:grpSpPr>
          <a:xfrm>
            <a:off x="3659019" y="1585526"/>
            <a:ext cx="7921956" cy="3198601"/>
            <a:chOff x="3642020" y="1592639"/>
            <a:chExt cx="7921956" cy="3198601"/>
          </a:xfrm>
        </p:grpSpPr>
        <p:sp>
          <p:nvSpPr>
            <p:cNvPr id="33" name="TextBox 32"/>
            <p:cNvSpPr txBox="1"/>
            <p:nvPr/>
          </p:nvSpPr>
          <p:spPr>
            <a:xfrm>
              <a:off x="3642020" y="3621689"/>
              <a:ext cx="7921955" cy="1169551"/>
            </a:xfrm>
            <a:prstGeom prst="rect">
              <a:avLst/>
            </a:prstGeom>
            <a:noFill/>
          </p:spPr>
          <p:txBody>
            <a:bodyPr wrap="square" rtlCol="0">
              <a:spAutoFit/>
            </a:bodyPr>
            <a:lstStyle/>
            <a:p>
              <a:r>
                <a:rPr lang="en-US" sz="1400" dirty="0">
                  <a:solidFill>
                    <a:schemeClr val="bg1"/>
                  </a:solidFill>
                  <a:latin typeface="Century Gothic" panose="020B0502020202020204" pitchFamily="34" charset="0"/>
                </a:rPr>
                <a:t>Having the senior police and fire command personnel operating at a single incident command post would greatly enhance inter-agency communications. It would have also facilitated activation of basic EMS system components, coordinated requests for additional resources, and limited the filtering out of some police-fire messages going through the dispatch center.</a:t>
              </a:r>
            </a:p>
          </p:txBody>
        </p:sp>
        <p:sp>
          <p:nvSpPr>
            <p:cNvPr id="34" name="TextBox 33"/>
            <p:cNvSpPr txBox="1"/>
            <p:nvPr/>
          </p:nvSpPr>
          <p:spPr>
            <a:xfrm>
              <a:off x="3642021" y="1592639"/>
              <a:ext cx="7921955" cy="1384995"/>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Operating a single incident command post would greatly enhance inter-agency communications.</a:t>
              </a:r>
              <a:endParaRPr lang="en-US" sz="2800" b="1" dirty="0">
                <a:solidFill>
                  <a:schemeClr val="bg1"/>
                </a:solidFill>
                <a:latin typeface="Century Gothic" panose="020B0502020202020204" pitchFamily="34" charset="0"/>
              </a:endParaRPr>
            </a:p>
          </p:txBody>
        </p:sp>
      </p:grpSp>
      <p:grpSp>
        <p:nvGrpSpPr>
          <p:cNvPr id="35" name="Group 34"/>
          <p:cNvGrpSpPr/>
          <p:nvPr/>
        </p:nvGrpSpPr>
        <p:grpSpPr>
          <a:xfrm>
            <a:off x="3451123" y="2154332"/>
            <a:ext cx="7921956" cy="2983157"/>
            <a:chOff x="3642020" y="1592639"/>
            <a:chExt cx="7921956" cy="2983157"/>
          </a:xfrm>
        </p:grpSpPr>
        <p:sp>
          <p:nvSpPr>
            <p:cNvPr id="36" name="TextBox 35"/>
            <p:cNvSpPr txBox="1"/>
            <p:nvPr/>
          </p:nvSpPr>
          <p:spPr>
            <a:xfrm>
              <a:off x="3642020" y="3621689"/>
              <a:ext cx="7921955" cy="954107"/>
            </a:xfrm>
            <a:prstGeom prst="rect">
              <a:avLst/>
            </a:prstGeom>
            <a:noFill/>
          </p:spPr>
          <p:txBody>
            <a:bodyPr wrap="square" rtlCol="0">
              <a:spAutoFit/>
            </a:bodyPr>
            <a:lstStyle/>
            <a:p>
              <a:r>
                <a:rPr lang="en-US" sz="1400" dirty="0" smtClean="0">
                  <a:solidFill>
                    <a:schemeClr val="bg1"/>
                  </a:solidFill>
                  <a:latin typeface="Century Gothic" panose="020B0502020202020204" pitchFamily="34" charset="0"/>
                </a:rPr>
                <a:t>Discuss access issues with fire/EMS as they occur.  Likewise, fire/EMS should actively seek access routes.  It cannot be assumed that if one police car finds a path to a victim, other fire and police units will be able to do so too. Ambulance access should be a high priority task of police and fire incident command.</a:t>
              </a:r>
              <a:endParaRPr lang="en-US" sz="1400" dirty="0">
                <a:solidFill>
                  <a:schemeClr val="bg1"/>
                </a:solidFill>
                <a:latin typeface="Century Gothic" panose="020B0502020202020204" pitchFamily="34" charset="0"/>
              </a:endParaRPr>
            </a:p>
          </p:txBody>
        </p:sp>
        <p:sp>
          <p:nvSpPr>
            <p:cNvPr id="37" name="TextBox 36"/>
            <p:cNvSpPr txBox="1"/>
            <p:nvPr/>
          </p:nvSpPr>
          <p:spPr>
            <a:xfrm>
              <a:off x="3642021" y="1592639"/>
              <a:ext cx="7921955"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Keep paths open for ambulances.</a:t>
              </a:r>
              <a:endParaRPr lang="en-US" sz="2800" b="1" dirty="0">
                <a:solidFill>
                  <a:schemeClr val="bg1"/>
                </a:solidFill>
                <a:latin typeface="Century Gothic" panose="020B0502020202020204" pitchFamily="34" charset="0"/>
              </a:endParaRPr>
            </a:p>
          </p:txBody>
        </p:sp>
      </p:grpSp>
      <p:grpSp>
        <p:nvGrpSpPr>
          <p:cNvPr id="38" name="Group 37"/>
          <p:cNvGrpSpPr/>
          <p:nvPr/>
        </p:nvGrpSpPr>
        <p:grpSpPr>
          <a:xfrm>
            <a:off x="3659017" y="2202140"/>
            <a:ext cx="7921956" cy="2552270"/>
            <a:chOff x="3642020" y="1592639"/>
            <a:chExt cx="7921956" cy="2552270"/>
          </a:xfrm>
        </p:grpSpPr>
        <p:sp>
          <p:nvSpPr>
            <p:cNvPr id="39" name="TextBox 38"/>
            <p:cNvSpPr txBox="1"/>
            <p:nvPr/>
          </p:nvSpPr>
          <p:spPr>
            <a:xfrm>
              <a:off x="3642020" y="3621689"/>
              <a:ext cx="7921955" cy="523220"/>
            </a:xfrm>
            <a:prstGeom prst="rect">
              <a:avLst/>
            </a:prstGeom>
            <a:noFill/>
          </p:spPr>
          <p:txBody>
            <a:bodyPr wrap="square" rtlCol="0">
              <a:spAutoFit/>
            </a:bodyPr>
            <a:lstStyle/>
            <a:p>
              <a:r>
                <a:rPr lang="en-US" sz="1400" dirty="0" smtClean="0">
                  <a:solidFill>
                    <a:schemeClr val="bg1"/>
                  </a:solidFill>
                  <a:latin typeface="Century Gothic" panose="020B0502020202020204" pitchFamily="34" charset="0"/>
                </a:rPr>
                <a:t>Assign a staging officer from the primary jurisdiction.  The staging officer under NIMS/ICS guidelines may direct specific assignments.  </a:t>
              </a:r>
              <a:endParaRPr lang="en-US" sz="1400" dirty="0">
                <a:solidFill>
                  <a:schemeClr val="bg1"/>
                </a:solidFill>
                <a:latin typeface="Century Gothic" panose="020B0502020202020204" pitchFamily="34" charset="0"/>
              </a:endParaRPr>
            </a:p>
          </p:txBody>
        </p:sp>
        <p:sp>
          <p:nvSpPr>
            <p:cNvPr id="40" name="TextBox 39"/>
            <p:cNvSpPr txBox="1"/>
            <p:nvPr/>
          </p:nvSpPr>
          <p:spPr>
            <a:xfrm>
              <a:off x="3642021" y="1592639"/>
              <a:ext cx="7921955" cy="1384995"/>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Stage mutual aid assistance forces when their help is not needed for the active shooting portion of the incident. </a:t>
              </a:r>
              <a:endParaRPr lang="en-US" sz="2800" b="1"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34085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35"/>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12192000" cy="2396691"/>
          </a:xfrm>
          <a:prstGeom prst="rect">
            <a:avLst/>
          </a:prstGeom>
          <a:gradFill flip="none" rotWithShape="1">
            <a:gsLst>
              <a:gs pos="0">
                <a:schemeClr val="bg1"/>
              </a:gs>
              <a:gs pos="100000">
                <a:schemeClr val="tx2">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2213211"/>
            <a:ext cx="12192000" cy="4644790"/>
          </a:xfrm>
          <a:prstGeom prst="rect">
            <a:avLst/>
          </a:prstGeom>
          <a:gradFill flip="none" rotWithShape="1">
            <a:gsLst>
              <a:gs pos="0">
                <a:schemeClr val="bg1"/>
              </a:gs>
              <a:gs pos="100000">
                <a:srgbClr val="8899B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3215639" y="0"/>
            <a:ext cx="8976361" cy="5805236"/>
            <a:chOff x="2160870" y="-4"/>
            <a:chExt cx="3590223" cy="6286504"/>
          </a:xfrm>
        </p:grpSpPr>
        <p:grpSp>
          <p:nvGrpSpPr>
            <p:cNvPr id="40" name="Group 39"/>
            <p:cNvGrpSpPr/>
            <p:nvPr/>
          </p:nvGrpSpPr>
          <p:grpSpPr>
            <a:xfrm>
              <a:off x="4591252" y="2396691"/>
              <a:ext cx="635268" cy="2564966"/>
              <a:chOff x="4591252" y="2396691"/>
              <a:chExt cx="635268" cy="2564966"/>
            </a:xfrm>
          </p:grpSpPr>
          <p:sp>
            <p:nvSpPr>
              <p:cNvPr id="33" name="Rectangle 32"/>
              <p:cNvSpPr/>
              <p:nvPr/>
            </p:nvSpPr>
            <p:spPr>
              <a:xfrm>
                <a:off x="4591252" y="2396691"/>
                <a:ext cx="635268" cy="2156058"/>
              </a:xfrm>
              <a:prstGeom prst="rect">
                <a:avLst/>
              </a:prstGeom>
              <a:gradFill flip="none" rotWithShape="1">
                <a:gsLst>
                  <a:gs pos="0">
                    <a:srgbClr val="0000FF"/>
                  </a:gs>
                  <a:gs pos="100000">
                    <a:srgbClr val="0099FF"/>
                  </a:gs>
                </a:gsLst>
                <a:lin ang="5400000" scaled="1"/>
                <a:tileRect/>
              </a:gradFill>
              <a:ln>
                <a:noFill/>
              </a:ln>
              <a:effectLst>
                <a:outerShdw blurRad="2159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rot="10800000">
                <a:off x="4591252" y="4552749"/>
                <a:ext cx="635268" cy="408908"/>
              </a:xfrm>
              <a:prstGeom prst="triangle">
                <a:avLst/>
              </a:prstGeom>
              <a:gradFill flip="none" rotWithShape="1">
                <a:gsLst>
                  <a:gs pos="0">
                    <a:srgbClr val="0000FF"/>
                  </a:gs>
                  <a:gs pos="100000">
                    <a:srgbClr val="0099FF"/>
                  </a:gs>
                </a:gsLst>
                <a:lin ang="16200000" scaled="1"/>
                <a:tileRect/>
              </a:gradFill>
              <a:ln>
                <a:noFill/>
              </a:ln>
              <a:effectLst>
                <a:outerShdw blurRad="2159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3955984" y="2396690"/>
              <a:ext cx="635268" cy="3889810"/>
              <a:chOff x="3955984" y="2396690"/>
              <a:chExt cx="635268" cy="3889810"/>
            </a:xfrm>
          </p:grpSpPr>
          <p:sp>
            <p:nvSpPr>
              <p:cNvPr id="30" name="Rectangle 29"/>
              <p:cNvSpPr/>
              <p:nvPr/>
            </p:nvSpPr>
            <p:spPr>
              <a:xfrm>
                <a:off x="3955984" y="2396690"/>
                <a:ext cx="635268" cy="3480901"/>
              </a:xfrm>
              <a:prstGeom prst="rect">
                <a:avLst/>
              </a:prstGeom>
              <a:gradFill flip="none" rotWithShape="1">
                <a:gsLst>
                  <a:gs pos="0">
                    <a:srgbClr val="0000FF"/>
                  </a:gs>
                  <a:gs pos="100000">
                    <a:srgbClr val="0099FF"/>
                  </a:gs>
                </a:gsLst>
                <a:lin ang="5400000" scaled="1"/>
                <a:tileRect/>
              </a:gradFill>
              <a:ln>
                <a:noFill/>
              </a:ln>
              <a:effectLst>
                <a:outerShdw blurRad="2159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rot="10800000">
                <a:off x="3955984" y="5877592"/>
                <a:ext cx="635268" cy="408908"/>
              </a:xfrm>
              <a:prstGeom prst="triangle">
                <a:avLst/>
              </a:prstGeom>
              <a:gradFill flip="none" rotWithShape="1">
                <a:gsLst>
                  <a:gs pos="0">
                    <a:srgbClr val="0000FF"/>
                  </a:gs>
                  <a:gs pos="100000">
                    <a:srgbClr val="0099FF"/>
                  </a:gs>
                </a:gsLst>
                <a:lin ang="16200000" scaled="1"/>
                <a:tileRect/>
              </a:gradFill>
              <a:ln>
                <a:noFill/>
              </a:ln>
              <a:effectLst>
                <a:outerShdw blurRad="2159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320716" y="2396690"/>
              <a:ext cx="635268" cy="3318310"/>
              <a:chOff x="3320716" y="2396690"/>
              <a:chExt cx="635268" cy="3318310"/>
            </a:xfrm>
          </p:grpSpPr>
          <p:sp>
            <p:nvSpPr>
              <p:cNvPr id="27" name="Rectangle 26"/>
              <p:cNvSpPr/>
              <p:nvPr/>
            </p:nvSpPr>
            <p:spPr>
              <a:xfrm>
                <a:off x="3320716" y="2396690"/>
                <a:ext cx="635268" cy="2909401"/>
              </a:xfrm>
              <a:prstGeom prst="rect">
                <a:avLst/>
              </a:prstGeom>
              <a:gradFill flip="none" rotWithShape="1">
                <a:gsLst>
                  <a:gs pos="0">
                    <a:srgbClr val="0000FF"/>
                  </a:gs>
                  <a:gs pos="100000">
                    <a:srgbClr val="0099FF"/>
                  </a:gs>
                </a:gsLst>
                <a:lin ang="5400000" scaled="1"/>
                <a:tileRect/>
              </a:gradFill>
              <a:ln>
                <a:noFill/>
              </a:ln>
              <a:effectLst>
                <a:outerShdw blurRad="2159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10800000">
                <a:off x="3320716" y="5306092"/>
                <a:ext cx="635268" cy="408908"/>
              </a:xfrm>
              <a:prstGeom prst="triangle">
                <a:avLst/>
              </a:prstGeom>
              <a:gradFill flip="none" rotWithShape="1">
                <a:gsLst>
                  <a:gs pos="0">
                    <a:srgbClr val="0000FF"/>
                  </a:gs>
                  <a:gs pos="100000">
                    <a:srgbClr val="0099FF"/>
                  </a:gs>
                </a:gsLst>
                <a:lin ang="16200000" scaled="1"/>
                <a:tileRect/>
              </a:gradFill>
              <a:ln>
                <a:noFill/>
              </a:ln>
              <a:effectLst>
                <a:outerShdw blurRad="2159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2685448" y="2396691"/>
              <a:ext cx="635268" cy="2564966"/>
              <a:chOff x="2685448" y="2396691"/>
              <a:chExt cx="635268" cy="2564966"/>
            </a:xfrm>
          </p:grpSpPr>
          <p:sp>
            <p:nvSpPr>
              <p:cNvPr id="22" name="Rectangle 21"/>
              <p:cNvSpPr/>
              <p:nvPr/>
            </p:nvSpPr>
            <p:spPr>
              <a:xfrm>
                <a:off x="2685448" y="2396691"/>
                <a:ext cx="635268" cy="2156058"/>
              </a:xfrm>
              <a:prstGeom prst="rect">
                <a:avLst/>
              </a:prstGeom>
              <a:gradFill flip="none" rotWithShape="1">
                <a:gsLst>
                  <a:gs pos="0">
                    <a:srgbClr val="0000FF"/>
                  </a:gs>
                  <a:gs pos="100000">
                    <a:srgbClr val="0099FF"/>
                  </a:gs>
                </a:gsLst>
                <a:lin ang="5400000" scaled="1"/>
                <a:tileRect/>
              </a:gradFill>
              <a:ln>
                <a:noFill/>
              </a:ln>
              <a:effectLst>
                <a:outerShdw blurRad="2159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10800000">
                <a:off x="2685448" y="4552749"/>
                <a:ext cx="635268" cy="408908"/>
              </a:xfrm>
              <a:prstGeom prst="triangle">
                <a:avLst/>
              </a:prstGeom>
              <a:gradFill flip="none" rotWithShape="1">
                <a:gsLst>
                  <a:gs pos="0">
                    <a:srgbClr val="0000FF"/>
                  </a:gs>
                  <a:gs pos="100000">
                    <a:srgbClr val="0099FF"/>
                  </a:gs>
                </a:gsLst>
                <a:lin ang="16200000" scaled="1"/>
                <a:tileRect/>
              </a:gradFill>
              <a:ln>
                <a:noFill/>
              </a:ln>
              <a:effectLst>
                <a:outerShdw blurRad="2159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Freeform 52"/>
            <p:cNvSpPr/>
            <p:nvPr/>
          </p:nvSpPr>
          <p:spPr>
            <a:xfrm flipV="1">
              <a:off x="4591246" y="0"/>
              <a:ext cx="1159847" cy="2396691"/>
            </a:xfrm>
            <a:custGeom>
              <a:avLst/>
              <a:gdLst>
                <a:gd name="connsiteX0" fmla="*/ 1159847 w 1159847"/>
                <a:gd name="connsiteY0" fmla="*/ 2396691 h 2396691"/>
                <a:gd name="connsiteX1" fmla="*/ 635268 w 1159847"/>
                <a:gd name="connsiteY1" fmla="*/ 2396691 h 2396691"/>
                <a:gd name="connsiteX2" fmla="*/ 211761 w 1159847"/>
                <a:gd name="connsiteY2" fmla="*/ 2396691 h 2396691"/>
                <a:gd name="connsiteX3" fmla="*/ 5 w 1159847"/>
                <a:gd name="connsiteY3" fmla="*/ 4 h 2396691"/>
                <a:gd name="connsiteX4" fmla="*/ 5 w 1159847"/>
                <a:gd name="connsiteY4" fmla="*/ 2396691 h 2396691"/>
                <a:gd name="connsiteX5" fmla="*/ 4 w 1159847"/>
                <a:gd name="connsiteY5" fmla="*/ 2396691 h 2396691"/>
                <a:gd name="connsiteX6" fmla="*/ 4 w 1159847"/>
                <a:gd name="connsiteY6" fmla="*/ 4 h 2396691"/>
                <a:gd name="connsiteX7" fmla="*/ 0 w 1159847"/>
                <a:gd name="connsiteY7" fmla="*/ 4 h 2396691"/>
                <a:gd name="connsiteX8" fmla="*/ 0 w 1159847"/>
                <a:gd name="connsiteY8" fmla="*/ 2 h 2396691"/>
                <a:gd name="connsiteX9" fmla="*/ 635268 w 1159847"/>
                <a:gd name="connsiteY9" fmla="*/ 2 h 2396691"/>
                <a:gd name="connsiteX10" fmla="*/ 635268 w 1159847"/>
                <a:gd name="connsiteY10" fmla="*/ 0 h 239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9847" h="2396691">
                  <a:moveTo>
                    <a:pt x="1159847" y="2396691"/>
                  </a:moveTo>
                  <a:lnTo>
                    <a:pt x="635268" y="2396691"/>
                  </a:lnTo>
                  <a:lnTo>
                    <a:pt x="211761" y="2396691"/>
                  </a:lnTo>
                  <a:lnTo>
                    <a:pt x="5" y="4"/>
                  </a:lnTo>
                  <a:lnTo>
                    <a:pt x="5" y="2396691"/>
                  </a:lnTo>
                  <a:lnTo>
                    <a:pt x="4" y="2396691"/>
                  </a:lnTo>
                  <a:lnTo>
                    <a:pt x="4" y="4"/>
                  </a:lnTo>
                  <a:lnTo>
                    <a:pt x="0" y="4"/>
                  </a:lnTo>
                  <a:lnTo>
                    <a:pt x="0" y="2"/>
                  </a:lnTo>
                  <a:lnTo>
                    <a:pt x="635268" y="2"/>
                  </a:lnTo>
                  <a:lnTo>
                    <a:pt x="635268" y="0"/>
                  </a:lnTo>
                  <a:close/>
                </a:path>
              </a:pathLst>
            </a:custGeom>
            <a:gradFill flip="none" rotWithShape="1">
              <a:gsLst>
                <a:gs pos="0">
                  <a:srgbClr val="0000AC"/>
                </a:gs>
                <a:gs pos="100000">
                  <a:srgbClr val="006BB4"/>
                </a:gs>
              </a:gsLst>
              <a:lin ang="5400000" scaled="1"/>
              <a:tileRect/>
            </a:gradFill>
            <a:ln>
              <a:noFill/>
            </a:ln>
            <a:effectLst>
              <a:outerShdw blurRad="2159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flipV="1">
              <a:off x="3955980" y="0"/>
              <a:ext cx="847025" cy="2396689"/>
            </a:xfrm>
            <a:custGeom>
              <a:avLst/>
              <a:gdLst>
                <a:gd name="connsiteX0" fmla="*/ 635269 w 847025"/>
                <a:gd name="connsiteY0" fmla="*/ 0 h 2396689"/>
                <a:gd name="connsiteX1" fmla="*/ 847025 w 847025"/>
                <a:gd name="connsiteY1" fmla="*/ 2396689 h 2396689"/>
                <a:gd name="connsiteX2" fmla="*/ 635269 w 847025"/>
                <a:gd name="connsiteY2" fmla="*/ 2396689 h 2396689"/>
                <a:gd name="connsiteX3" fmla="*/ 0 w 847025"/>
                <a:gd name="connsiteY3" fmla="*/ 0 h 2396689"/>
                <a:gd name="connsiteX4" fmla="*/ 635268 w 847025"/>
                <a:gd name="connsiteY4" fmla="*/ 0 h 2396689"/>
                <a:gd name="connsiteX5" fmla="*/ 635268 w 847025"/>
                <a:gd name="connsiteY5" fmla="*/ 2396689 h 2396689"/>
                <a:gd name="connsiteX6" fmla="*/ 0 w 847025"/>
                <a:gd name="connsiteY6" fmla="*/ 2396689 h 239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025" h="2396689">
                  <a:moveTo>
                    <a:pt x="635269" y="0"/>
                  </a:moveTo>
                  <a:lnTo>
                    <a:pt x="847025" y="2396689"/>
                  </a:lnTo>
                  <a:lnTo>
                    <a:pt x="635269" y="2396689"/>
                  </a:lnTo>
                  <a:close/>
                  <a:moveTo>
                    <a:pt x="0" y="0"/>
                  </a:moveTo>
                  <a:lnTo>
                    <a:pt x="635268" y="0"/>
                  </a:lnTo>
                  <a:lnTo>
                    <a:pt x="635268" y="2396689"/>
                  </a:lnTo>
                  <a:lnTo>
                    <a:pt x="0" y="2396689"/>
                  </a:lnTo>
                  <a:close/>
                </a:path>
              </a:pathLst>
            </a:custGeom>
            <a:gradFill flip="none" rotWithShape="1">
              <a:gsLst>
                <a:gs pos="0">
                  <a:srgbClr val="0000AC"/>
                </a:gs>
                <a:gs pos="100000">
                  <a:srgbClr val="006BB4"/>
                </a:gs>
              </a:gsLst>
              <a:lin ang="5400000" scaled="1"/>
              <a:tileRect/>
            </a:gradFill>
            <a:ln>
              <a:noFill/>
            </a:ln>
            <a:effectLst>
              <a:outerShdw blurRad="2159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flipH="1" flipV="1">
              <a:off x="3108958" y="0"/>
              <a:ext cx="847025" cy="2396689"/>
            </a:xfrm>
            <a:custGeom>
              <a:avLst/>
              <a:gdLst>
                <a:gd name="connsiteX0" fmla="*/ 635269 w 847025"/>
                <a:gd name="connsiteY0" fmla="*/ 0 h 2396689"/>
                <a:gd name="connsiteX1" fmla="*/ 847025 w 847025"/>
                <a:gd name="connsiteY1" fmla="*/ 2396689 h 2396689"/>
                <a:gd name="connsiteX2" fmla="*/ 635269 w 847025"/>
                <a:gd name="connsiteY2" fmla="*/ 2396689 h 2396689"/>
                <a:gd name="connsiteX3" fmla="*/ 0 w 847025"/>
                <a:gd name="connsiteY3" fmla="*/ 0 h 2396689"/>
                <a:gd name="connsiteX4" fmla="*/ 635268 w 847025"/>
                <a:gd name="connsiteY4" fmla="*/ 0 h 2396689"/>
                <a:gd name="connsiteX5" fmla="*/ 635268 w 847025"/>
                <a:gd name="connsiteY5" fmla="*/ 2396689 h 2396689"/>
                <a:gd name="connsiteX6" fmla="*/ 0 w 847025"/>
                <a:gd name="connsiteY6" fmla="*/ 2396689 h 239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025" h="2396689">
                  <a:moveTo>
                    <a:pt x="635269" y="0"/>
                  </a:moveTo>
                  <a:lnTo>
                    <a:pt x="847025" y="2396689"/>
                  </a:lnTo>
                  <a:lnTo>
                    <a:pt x="635269" y="2396689"/>
                  </a:lnTo>
                  <a:close/>
                  <a:moveTo>
                    <a:pt x="0" y="0"/>
                  </a:moveTo>
                  <a:lnTo>
                    <a:pt x="635268" y="0"/>
                  </a:lnTo>
                  <a:lnTo>
                    <a:pt x="635268" y="2396689"/>
                  </a:lnTo>
                  <a:lnTo>
                    <a:pt x="0" y="2396689"/>
                  </a:lnTo>
                  <a:close/>
                </a:path>
              </a:pathLst>
            </a:custGeom>
            <a:gradFill flip="none" rotWithShape="1">
              <a:gsLst>
                <a:gs pos="0">
                  <a:srgbClr val="0000AC"/>
                </a:gs>
                <a:gs pos="100000">
                  <a:srgbClr val="006BB4"/>
                </a:gs>
              </a:gsLst>
              <a:lin ang="5400000" scaled="1"/>
              <a:tileRect/>
            </a:gradFill>
            <a:ln>
              <a:noFill/>
            </a:ln>
            <a:effectLst>
              <a:outerShdw blurRad="2159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flipH="1" flipV="1">
              <a:off x="2160870" y="-4"/>
              <a:ext cx="1159847" cy="2396691"/>
            </a:xfrm>
            <a:custGeom>
              <a:avLst/>
              <a:gdLst>
                <a:gd name="connsiteX0" fmla="*/ 1159847 w 1159847"/>
                <a:gd name="connsiteY0" fmla="*/ 2396691 h 2396691"/>
                <a:gd name="connsiteX1" fmla="*/ 635268 w 1159847"/>
                <a:gd name="connsiteY1" fmla="*/ 2396691 h 2396691"/>
                <a:gd name="connsiteX2" fmla="*/ 211761 w 1159847"/>
                <a:gd name="connsiteY2" fmla="*/ 2396691 h 2396691"/>
                <a:gd name="connsiteX3" fmla="*/ 5 w 1159847"/>
                <a:gd name="connsiteY3" fmla="*/ 4 h 2396691"/>
                <a:gd name="connsiteX4" fmla="*/ 5 w 1159847"/>
                <a:gd name="connsiteY4" fmla="*/ 2396691 h 2396691"/>
                <a:gd name="connsiteX5" fmla="*/ 4 w 1159847"/>
                <a:gd name="connsiteY5" fmla="*/ 2396691 h 2396691"/>
                <a:gd name="connsiteX6" fmla="*/ 4 w 1159847"/>
                <a:gd name="connsiteY6" fmla="*/ 4 h 2396691"/>
                <a:gd name="connsiteX7" fmla="*/ 0 w 1159847"/>
                <a:gd name="connsiteY7" fmla="*/ 4 h 2396691"/>
                <a:gd name="connsiteX8" fmla="*/ 0 w 1159847"/>
                <a:gd name="connsiteY8" fmla="*/ 2 h 2396691"/>
                <a:gd name="connsiteX9" fmla="*/ 635268 w 1159847"/>
                <a:gd name="connsiteY9" fmla="*/ 2 h 2396691"/>
                <a:gd name="connsiteX10" fmla="*/ 635268 w 1159847"/>
                <a:gd name="connsiteY10" fmla="*/ 0 h 239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9847" h="2396691">
                  <a:moveTo>
                    <a:pt x="1159847" y="2396691"/>
                  </a:moveTo>
                  <a:lnTo>
                    <a:pt x="635268" y="2396691"/>
                  </a:lnTo>
                  <a:lnTo>
                    <a:pt x="211761" y="2396691"/>
                  </a:lnTo>
                  <a:lnTo>
                    <a:pt x="5" y="4"/>
                  </a:lnTo>
                  <a:lnTo>
                    <a:pt x="5" y="2396691"/>
                  </a:lnTo>
                  <a:lnTo>
                    <a:pt x="4" y="2396691"/>
                  </a:lnTo>
                  <a:lnTo>
                    <a:pt x="4" y="4"/>
                  </a:lnTo>
                  <a:lnTo>
                    <a:pt x="0" y="4"/>
                  </a:lnTo>
                  <a:lnTo>
                    <a:pt x="0" y="2"/>
                  </a:lnTo>
                  <a:lnTo>
                    <a:pt x="635268" y="2"/>
                  </a:lnTo>
                  <a:lnTo>
                    <a:pt x="635268" y="0"/>
                  </a:lnTo>
                  <a:close/>
                </a:path>
              </a:pathLst>
            </a:custGeom>
            <a:gradFill flip="none" rotWithShape="1">
              <a:gsLst>
                <a:gs pos="0">
                  <a:srgbClr val="0000AC"/>
                </a:gs>
                <a:gs pos="100000">
                  <a:srgbClr val="006BB4"/>
                </a:gs>
              </a:gsLst>
              <a:lin ang="5400000" scaled="1"/>
              <a:tileRect/>
            </a:gradFill>
            <a:ln>
              <a:noFill/>
            </a:ln>
            <a:effectLst>
              <a:outerShdw blurRad="2159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p:cNvSpPr txBox="1"/>
          <p:nvPr/>
        </p:nvSpPr>
        <p:spPr>
          <a:xfrm>
            <a:off x="4533477" y="2364077"/>
            <a:ext cx="1582035" cy="519246"/>
          </a:xfrm>
          <a:prstGeom prst="rect">
            <a:avLst/>
          </a:prstGeom>
          <a:noFill/>
        </p:spPr>
        <p:txBody>
          <a:bodyPr wrap="square" rtlCol="0">
            <a:spAutoFit/>
          </a:bodyPr>
          <a:lstStyle/>
          <a:p>
            <a:pPr algn="ctr"/>
            <a:r>
              <a:rPr lang="en-US" sz="2800" dirty="0" smtClean="0">
                <a:solidFill>
                  <a:schemeClr val="bg1"/>
                </a:solidFill>
                <a:latin typeface="Agency FB" panose="020B0503020202020204" pitchFamily="34" charset="0"/>
              </a:rPr>
              <a:t>01</a:t>
            </a:r>
            <a:endParaRPr lang="en-US" sz="2800" dirty="0">
              <a:solidFill>
                <a:schemeClr val="bg1"/>
              </a:solidFill>
              <a:latin typeface="Agency FB" panose="020B0503020202020204" pitchFamily="34" charset="0"/>
            </a:endParaRPr>
          </a:p>
        </p:txBody>
      </p:sp>
      <p:sp>
        <p:nvSpPr>
          <p:cNvPr id="56" name="TextBox 55"/>
          <p:cNvSpPr txBox="1"/>
          <p:nvPr/>
        </p:nvSpPr>
        <p:spPr>
          <a:xfrm>
            <a:off x="6109784" y="2354680"/>
            <a:ext cx="1584580" cy="538041"/>
          </a:xfrm>
          <a:prstGeom prst="rect">
            <a:avLst/>
          </a:prstGeom>
          <a:noFill/>
        </p:spPr>
        <p:txBody>
          <a:bodyPr wrap="square" rtlCol="0">
            <a:spAutoFit/>
          </a:bodyPr>
          <a:lstStyle/>
          <a:p>
            <a:pPr algn="ctr"/>
            <a:r>
              <a:rPr lang="en-US" sz="2800" dirty="0" smtClean="0">
                <a:solidFill>
                  <a:schemeClr val="bg1"/>
                </a:solidFill>
                <a:latin typeface="Agency FB" panose="020B0503020202020204" pitchFamily="34" charset="0"/>
              </a:rPr>
              <a:t>02</a:t>
            </a:r>
            <a:endParaRPr lang="en-US" sz="2800" dirty="0">
              <a:solidFill>
                <a:schemeClr val="bg1"/>
              </a:solidFill>
              <a:latin typeface="Agency FB" panose="020B0503020202020204" pitchFamily="34" charset="0"/>
            </a:endParaRPr>
          </a:p>
        </p:txBody>
      </p:sp>
      <p:sp>
        <p:nvSpPr>
          <p:cNvPr id="57" name="TextBox 56"/>
          <p:cNvSpPr txBox="1"/>
          <p:nvPr/>
        </p:nvSpPr>
        <p:spPr>
          <a:xfrm>
            <a:off x="7713263" y="2357196"/>
            <a:ext cx="1588307" cy="533008"/>
          </a:xfrm>
          <a:prstGeom prst="rect">
            <a:avLst/>
          </a:prstGeom>
          <a:noFill/>
        </p:spPr>
        <p:txBody>
          <a:bodyPr wrap="square" rtlCol="0">
            <a:spAutoFit/>
          </a:bodyPr>
          <a:lstStyle/>
          <a:p>
            <a:pPr algn="ctr"/>
            <a:r>
              <a:rPr lang="en-US" sz="2800" dirty="0" smtClean="0">
                <a:solidFill>
                  <a:schemeClr val="bg1"/>
                </a:solidFill>
                <a:latin typeface="Agency FB" panose="020B0503020202020204" pitchFamily="34" charset="0"/>
              </a:rPr>
              <a:t>03</a:t>
            </a:r>
            <a:endParaRPr lang="en-US" sz="2800" dirty="0">
              <a:solidFill>
                <a:schemeClr val="bg1"/>
              </a:solidFill>
              <a:latin typeface="Agency FB" panose="020B0503020202020204" pitchFamily="34" charset="0"/>
            </a:endParaRPr>
          </a:p>
        </p:txBody>
      </p:sp>
      <p:sp>
        <p:nvSpPr>
          <p:cNvPr id="58" name="TextBox 57"/>
          <p:cNvSpPr txBox="1"/>
          <p:nvPr/>
        </p:nvSpPr>
        <p:spPr>
          <a:xfrm>
            <a:off x="9311007" y="2352035"/>
            <a:ext cx="1557420" cy="543330"/>
          </a:xfrm>
          <a:prstGeom prst="rect">
            <a:avLst/>
          </a:prstGeom>
          <a:noFill/>
        </p:spPr>
        <p:txBody>
          <a:bodyPr wrap="square" rtlCol="0">
            <a:spAutoFit/>
          </a:bodyPr>
          <a:lstStyle/>
          <a:p>
            <a:pPr algn="ctr"/>
            <a:r>
              <a:rPr lang="en-US" sz="2800" dirty="0" smtClean="0">
                <a:solidFill>
                  <a:schemeClr val="bg1"/>
                </a:solidFill>
                <a:latin typeface="Agency FB" panose="020B0503020202020204" pitchFamily="34" charset="0"/>
              </a:rPr>
              <a:t>04</a:t>
            </a:r>
            <a:endParaRPr lang="en-US" sz="2800" dirty="0">
              <a:solidFill>
                <a:schemeClr val="bg1"/>
              </a:solidFill>
              <a:latin typeface="Agency FB" panose="020B0503020202020204" pitchFamily="34" charset="0"/>
            </a:endParaRPr>
          </a:p>
        </p:txBody>
      </p:sp>
      <p:sp>
        <p:nvSpPr>
          <p:cNvPr id="59" name="TextBox 58"/>
          <p:cNvSpPr txBox="1"/>
          <p:nvPr/>
        </p:nvSpPr>
        <p:spPr>
          <a:xfrm>
            <a:off x="4511534" y="2948353"/>
            <a:ext cx="1603979" cy="461665"/>
          </a:xfrm>
          <a:prstGeom prst="rect">
            <a:avLst/>
          </a:prstGeom>
          <a:noFill/>
        </p:spPr>
        <p:txBody>
          <a:bodyPr wrap="square" rtlCol="0">
            <a:spAutoFit/>
          </a:bodyPr>
          <a:lstStyle/>
          <a:p>
            <a:pPr algn="ctr"/>
            <a:r>
              <a:rPr lang="en-US" sz="1200" spc="300" dirty="0" smtClean="0">
                <a:solidFill>
                  <a:schemeClr val="bg1"/>
                </a:solidFill>
                <a:latin typeface="Agency FB" panose="020B0503020202020204" pitchFamily="34" charset="0"/>
              </a:rPr>
              <a:t>LACK OF ACCOUNTABILITY</a:t>
            </a:r>
            <a:endParaRPr lang="en-US" sz="1200" spc="300" dirty="0">
              <a:solidFill>
                <a:schemeClr val="bg1"/>
              </a:solidFill>
              <a:latin typeface="Agency FB" panose="020B0503020202020204" pitchFamily="34" charset="0"/>
            </a:endParaRPr>
          </a:p>
        </p:txBody>
      </p:sp>
      <p:sp>
        <p:nvSpPr>
          <p:cNvPr id="60" name="TextBox 59"/>
          <p:cNvSpPr txBox="1"/>
          <p:nvPr/>
        </p:nvSpPr>
        <p:spPr>
          <a:xfrm>
            <a:off x="6109784" y="2963742"/>
            <a:ext cx="1594032" cy="461665"/>
          </a:xfrm>
          <a:prstGeom prst="rect">
            <a:avLst/>
          </a:prstGeom>
          <a:noFill/>
        </p:spPr>
        <p:txBody>
          <a:bodyPr wrap="square" rtlCol="0">
            <a:spAutoFit/>
          </a:bodyPr>
          <a:lstStyle/>
          <a:p>
            <a:pPr algn="ctr"/>
            <a:r>
              <a:rPr lang="en-US" sz="1200" spc="300" dirty="0" smtClean="0">
                <a:solidFill>
                  <a:schemeClr val="bg1"/>
                </a:solidFill>
                <a:latin typeface="Agency FB" panose="020B0503020202020204" pitchFamily="34" charset="0"/>
              </a:rPr>
              <a:t>POOR COMMUNICATION</a:t>
            </a:r>
            <a:endParaRPr lang="en-US" sz="1200" spc="300" dirty="0">
              <a:solidFill>
                <a:schemeClr val="bg1"/>
              </a:solidFill>
              <a:latin typeface="Agency FB" panose="020B0503020202020204" pitchFamily="34" charset="0"/>
            </a:endParaRPr>
          </a:p>
        </p:txBody>
      </p:sp>
      <p:sp>
        <p:nvSpPr>
          <p:cNvPr id="61" name="TextBox 60"/>
          <p:cNvSpPr txBox="1"/>
          <p:nvPr/>
        </p:nvSpPr>
        <p:spPr>
          <a:xfrm>
            <a:off x="7691818" y="2871409"/>
            <a:ext cx="1600305" cy="646331"/>
          </a:xfrm>
          <a:prstGeom prst="rect">
            <a:avLst/>
          </a:prstGeom>
          <a:noFill/>
        </p:spPr>
        <p:txBody>
          <a:bodyPr wrap="square" rtlCol="0">
            <a:spAutoFit/>
          </a:bodyPr>
          <a:lstStyle/>
          <a:p>
            <a:pPr algn="ctr"/>
            <a:r>
              <a:rPr lang="en-US" sz="1200" spc="300" dirty="0" smtClean="0">
                <a:solidFill>
                  <a:schemeClr val="bg1"/>
                </a:solidFill>
                <a:latin typeface="Agency FB" panose="020B0503020202020204" pitchFamily="34" charset="0"/>
              </a:rPr>
              <a:t>LACK OF SYSTEMATIC PLANNING</a:t>
            </a:r>
            <a:endParaRPr lang="en-US" sz="1200" spc="300" dirty="0">
              <a:solidFill>
                <a:schemeClr val="bg1"/>
              </a:solidFill>
              <a:latin typeface="Agency FB" panose="020B0503020202020204" pitchFamily="34" charset="0"/>
            </a:endParaRPr>
          </a:p>
        </p:txBody>
      </p:sp>
      <p:sp>
        <p:nvSpPr>
          <p:cNvPr id="62" name="TextBox 61"/>
          <p:cNvSpPr txBox="1"/>
          <p:nvPr/>
        </p:nvSpPr>
        <p:spPr>
          <a:xfrm>
            <a:off x="9301585" y="2963742"/>
            <a:ext cx="1566842" cy="461665"/>
          </a:xfrm>
          <a:prstGeom prst="rect">
            <a:avLst/>
          </a:prstGeom>
          <a:noFill/>
        </p:spPr>
        <p:txBody>
          <a:bodyPr wrap="square" rtlCol="0">
            <a:spAutoFit/>
          </a:bodyPr>
          <a:lstStyle/>
          <a:p>
            <a:pPr algn="ctr"/>
            <a:r>
              <a:rPr lang="en-US" sz="1200" spc="300" dirty="0" smtClean="0">
                <a:solidFill>
                  <a:schemeClr val="bg1"/>
                </a:solidFill>
                <a:latin typeface="Agency FB" panose="020B0503020202020204" pitchFamily="34" charset="0"/>
              </a:rPr>
              <a:t>NO MANAGEMENT STRUCTURE</a:t>
            </a:r>
            <a:endParaRPr lang="en-US" sz="1200" spc="300" dirty="0">
              <a:solidFill>
                <a:schemeClr val="bg1"/>
              </a:solidFill>
              <a:latin typeface="Agency FB" panose="020B0503020202020204" pitchFamily="34" charset="0"/>
            </a:endParaRPr>
          </a:p>
        </p:txBody>
      </p:sp>
      <p:sp>
        <p:nvSpPr>
          <p:cNvPr id="64" name="TextBox 63"/>
          <p:cNvSpPr txBox="1"/>
          <p:nvPr/>
        </p:nvSpPr>
        <p:spPr>
          <a:xfrm>
            <a:off x="363037" y="2719724"/>
            <a:ext cx="2759375" cy="1815882"/>
          </a:xfrm>
          <a:prstGeom prst="rect">
            <a:avLst/>
          </a:prstGeom>
          <a:noFill/>
        </p:spPr>
        <p:txBody>
          <a:bodyPr wrap="square" rtlCol="0">
            <a:spAutoFit/>
          </a:bodyPr>
          <a:lstStyle/>
          <a:p>
            <a:pPr algn="ctr"/>
            <a:r>
              <a:rPr lang="en-US" sz="2800" spc="300" dirty="0" smtClean="0">
                <a:solidFill>
                  <a:schemeClr val="bg2">
                    <a:lumMod val="50000"/>
                  </a:schemeClr>
                </a:solidFill>
                <a:latin typeface="Agency FB" panose="020B0503020202020204" pitchFamily="34" charset="0"/>
              </a:rPr>
              <a:t>LESSONS LEARNED FROM AFTER ACTION REPORTS</a:t>
            </a:r>
            <a:endParaRPr lang="en-US" sz="2800" spc="300" dirty="0">
              <a:solidFill>
                <a:schemeClr val="bg2">
                  <a:lumMod val="50000"/>
                </a:schemeClr>
              </a:solidFill>
              <a:latin typeface="Agency FB" panose="020B0503020202020204" pitchFamily="34" charset="0"/>
            </a:endParaRPr>
          </a:p>
        </p:txBody>
      </p:sp>
      <p:sp>
        <p:nvSpPr>
          <p:cNvPr id="65" name="TextBox 64"/>
          <p:cNvSpPr txBox="1"/>
          <p:nvPr/>
        </p:nvSpPr>
        <p:spPr>
          <a:xfrm>
            <a:off x="933651" y="5088685"/>
            <a:ext cx="5162349" cy="400110"/>
          </a:xfrm>
          <a:prstGeom prst="rect">
            <a:avLst/>
          </a:prstGeom>
          <a:noFill/>
        </p:spPr>
        <p:txBody>
          <a:bodyPr wrap="square" rtlCol="0">
            <a:spAutoFit/>
          </a:bodyPr>
          <a:lstStyle>
            <a:defPPr>
              <a:defRPr lang="en-US"/>
            </a:defPPr>
            <a:lvl1pPr algn="ctr">
              <a:defRPr sz="2800" spc="300">
                <a:solidFill>
                  <a:schemeClr val="bg2">
                    <a:lumMod val="50000"/>
                  </a:schemeClr>
                </a:solidFill>
                <a:latin typeface="Agency FB" panose="020B0503020202020204" pitchFamily="34" charset="0"/>
              </a:defRPr>
            </a:lvl1pPr>
          </a:lstStyle>
          <a:p>
            <a:pPr algn="l"/>
            <a:r>
              <a:rPr lang="en-US" sz="2000" dirty="0"/>
              <a:t>ASK YOURSELF…</a:t>
            </a:r>
          </a:p>
        </p:txBody>
      </p:sp>
      <p:sp>
        <p:nvSpPr>
          <p:cNvPr id="66" name="TextBox 65"/>
          <p:cNvSpPr txBox="1"/>
          <p:nvPr/>
        </p:nvSpPr>
        <p:spPr>
          <a:xfrm>
            <a:off x="2222789" y="5519960"/>
            <a:ext cx="5162349" cy="400110"/>
          </a:xfrm>
          <a:prstGeom prst="rect">
            <a:avLst/>
          </a:prstGeom>
          <a:noFill/>
        </p:spPr>
        <p:txBody>
          <a:bodyPr wrap="square" rtlCol="0">
            <a:spAutoFit/>
          </a:bodyPr>
          <a:lstStyle>
            <a:defPPr>
              <a:defRPr lang="en-US"/>
            </a:defPPr>
            <a:lvl1pPr algn="ctr">
              <a:defRPr sz="2800" spc="300">
                <a:solidFill>
                  <a:schemeClr val="bg2">
                    <a:lumMod val="50000"/>
                  </a:schemeClr>
                </a:solidFill>
                <a:latin typeface="Agency FB" panose="020B0503020202020204" pitchFamily="34" charset="0"/>
              </a:defRPr>
            </a:lvl1pPr>
          </a:lstStyle>
          <a:p>
            <a:pPr algn="l"/>
            <a:r>
              <a:rPr lang="en-US" sz="2000" dirty="0" smtClean="0"/>
              <a:t>DO THESE APPLY TO ANY OF MY INCIDENTS?</a:t>
            </a:r>
            <a:endParaRPr lang="en-US" sz="2000" dirty="0"/>
          </a:p>
        </p:txBody>
      </p:sp>
      <p:sp>
        <p:nvSpPr>
          <p:cNvPr id="67" name="TextBox 66"/>
          <p:cNvSpPr txBox="1"/>
          <p:nvPr/>
        </p:nvSpPr>
        <p:spPr>
          <a:xfrm>
            <a:off x="2222789" y="5876132"/>
            <a:ext cx="5162349" cy="400110"/>
          </a:xfrm>
          <a:prstGeom prst="rect">
            <a:avLst/>
          </a:prstGeom>
          <a:noFill/>
        </p:spPr>
        <p:txBody>
          <a:bodyPr wrap="square" rtlCol="0">
            <a:spAutoFit/>
          </a:bodyPr>
          <a:lstStyle>
            <a:defPPr>
              <a:defRPr lang="en-US"/>
            </a:defPPr>
            <a:lvl1pPr algn="ctr">
              <a:defRPr sz="2800" spc="300">
                <a:solidFill>
                  <a:schemeClr val="bg2">
                    <a:lumMod val="50000"/>
                  </a:schemeClr>
                </a:solidFill>
                <a:latin typeface="Agency FB" panose="020B0503020202020204" pitchFamily="34" charset="0"/>
              </a:defRPr>
            </a:lvl1pPr>
          </a:lstStyle>
          <a:p>
            <a:pPr algn="l"/>
            <a:r>
              <a:rPr lang="en-US" sz="2000" dirty="0" smtClean="0"/>
              <a:t>DID WE BARELY MAKE IT THROUGH?</a:t>
            </a:r>
            <a:endParaRPr lang="en-US" sz="2000" dirty="0"/>
          </a:p>
        </p:txBody>
      </p:sp>
      <p:sp>
        <p:nvSpPr>
          <p:cNvPr id="68" name="TextBox 67"/>
          <p:cNvSpPr txBox="1"/>
          <p:nvPr/>
        </p:nvSpPr>
        <p:spPr>
          <a:xfrm>
            <a:off x="2222789" y="6232304"/>
            <a:ext cx="5162349" cy="400110"/>
          </a:xfrm>
          <a:prstGeom prst="rect">
            <a:avLst/>
          </a:prstGeom>
          <a:noFill/>
        </p:spPr>
        <p:txBody>
          <a:bodyPr wrap="square" rtlCol="0">
            <a:spAutoFit/>
          </a:bodyPr>
          <a:lstStyle>
            <a:defPPr>
              <a:defRPr lang="en-US"/>
            </a:defPPr>
            <a:lvl1pPr algn="ctr">
              <a:defRPr sz="2800" spc="300">
                <a:solidFill>
                  <a:schemeClr val="bg2">
                    <a:lumMod val="50000"/>
                  </a:schemeClr>
                </a:solidFill>
                <a:latin typeface="Agency FB" panose="020B0503020202020204" pitchFamily="34" charset="0"/>
              </a:defRPr>
            </a:lvl1pPr>
          </a:lstStyle>
          <a:p>
            <a:pPr algn="l"/>
            <a:r>
              <a:rPr lang="en-US" sz="2000" dirty="0" smtClean="0"/>
              <a:t>WHAT IF </a:t>
            </a:r>
            <a:r>
              <a:rPr lang="en-US" sz="2000" dirty="0" smtClean="0"/>
              <a:t>WE </a:t>
            </a:r>
            <a:r>
              <a:rPr lang="en-US" sz="2000" dirty="0" smtClean="0"/>
              <a:t>HAD JUST WORKED TOGETHER?</a:t>
            </a:r>
            <a:endParaRPr lang="en-US" sz="2000" dirty="0"/>
          </a:p>
        </p:txBody>
      </p:sp>
      <p:pic>
        <p:nvPicPr>
          <p:cNvPr id="70" name="Picture 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71" name="Picture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38284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1000"/>
                                        <p:tgtEl>
                                          <p:spTgt spid="60"/>
                                        </p:tgtEl>
                                      </p:cBhvr>
                                    </p:animEffect>
                                    <p:anim calcmode="lin" valueType="num">
                                      <p:cBhvr>
                                        <p:cTn id="15" dur="1000" fill="hold"/>
                                        <p:tgtEl>
                                          <p:spTgt spid="60"/>
                                        </p:tgtEl>
                                        <p:attrNameLst>
                                          <p:attrName>ppt_x</p:attrName>
                                        </p:attrNameLst>
                                      </p:cBhvr>
                                      <p:tavLst>
                                        <p:tav tm="0">
                                          <p:val>
                                            <p:strVal val="#ppt_x"/>
                                          </p:val>
                                        </p:tav>
                                        <p:tav tm="100000">
                                          <p:val>
                                            <p:strVal val="#ppt_x"/>
                                          </p:val>
                                        </p:tav>
                                      </p:tavLst>
                                    </p:anim>
                                    <p:anim calcmode="lin" valueType="num">
                                      <p:cBhvr>
                                        <p:cTn id="1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1000"/>
                                        <p:tgtEl>
                                          <p:spTgt spid="61"/>
                                        </p:tgtEl>
                                      </p:cBhvr>
                                    </p:animEffect>
                                    <p:anim calcmode="lin" valueType="num">
                                      <p:cBhvr>
                                        <p:cTn id="22" dur="1000" fill="hold"/>
                                        <p:tgtEl>
                                          <p:spTgt spid="61"/>
                                        </p:tgtEl>
                                        <p:attrNameLst>
                                          <p:attrName>ppt_x</p:attrName>
                                        </p:attrNameLst>
                                      </p:cBhvr>
                                      <p:tavLst>
                                        <p:tav tm="0">
                                          <p:val>
                                            <p:strVal val="#ppt_x"/>
                                          </p:val>
                                        </p:tav>
                                        <p:tav tm="100000">
                                          <p:val>
                                            <p:strVal val="#ppt_x"/>
                                          </p:val>
                                        </p:tav>
                                      </p:tavLst>
                                    </p:anim>
                                    <p:anim calcmode="lin" valueType="num">
                                      <p:cBhvr>
                                        <p:cTn id="23"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1000"/>
                                        <p:tgtEl>
                                          <p:spTgt spid="62"/>
                                        </p:tgtEl>
                                      </p:cBhvr>
                                    </p:animEffect>
                                    <p:anim calcmode="lin" valueType="num">
                                      <p:cBhvr>
                                        <p:cTn id="29" dur="1000" fill="hold"/>
                                        <p:tgtEl>
                                          <p:spTgt spid="62"/>
                                        </p:tgtEl>
                                        <p:attrNameLst>
                                          <p:attrName>ppt_x</p:attrName>
                                        </p:attrNameLst>
                                      </p:cBhvr>
                                      <p:tavLst>
                                        <p:tav tm="0">
                                          <p:val>
                                            <p:strVal val="#ppt_x"/>
                                          </p:val>
                                        </p:tav>
                                        <p:tav tm="100000">
                                          <p:val>
                                            <p:strVal val="#ppt_x"/>
                                          </p:val>
                                        </p:tav>
                                      </p:tavLst>
                                    </p:anim>
                                    <p:anim calcmode="lin" valueType="num">
                                      <p:cBhvr>
                                        <p:cTn id="3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500"/>
                                        <p:tgtEl>
                                          <p:spTgt spid="6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par>
                                <p:cTn id="51" presetID="1" presetClass="entr" presetSubtype="0" fill="hold" nodeType="with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5" grpId="0"/>
      <p:bldP spid="66" grpId="0"/>
      <p:bldP spid="67" grpId="0"/>
      <p:bldP spid="6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sp>
        <p:nvSpPr>
          <p:cNvPr id="6" name="TextBox 5"/>
          <p:cNvSpPr txBox="1"/>
          <p:nvPr/>
        </p:nvSpPr>
        <p:spPr>
          <a:xfrm>
            <a:off x="405846" y="228600"/>
            <a:ext cx="7484444" cy="646331"/>
          </a:xfrm>
          <a:prstGeom prst="rect">
            <a:avLst/>
          </a:prstGeom>
          <a:noFill/>
        </p:spPr>
        <p:txBody>
          <a:bodyPr wrap="square" rtlCol="0">
            <a:spAutoFit/>
          </a:bodyPr>
          <a:lstStyle/>
          <a:p>
            <a:r>
              <a:rPr lang="en-US" sz="3600" spc="600" dirty="0" smtClean="0">
                <a:solidFill>
                  <a:schemeClr val="bg1"/>
                </a:solidFill>
                <a:effectLst>
                  <a:outerShdw blurRad="38100" dist="38100" dir="2700000" algn="tl">
                    <a:srgbClr val="000000">
                      <a:alpha val="43137"/>
                    </a:srgbClr>
                  </a:outerShdw>
                </a:effectLst>
                <a:latin typeface="Agency FB" panose="020B0503020202020204" pitchFamily="34" charset="0"/>
              </a:rPr>
              <a:t>NFPA 3000 Road Map</a:t>
            </a:r>
            <a:endParaRPr lang="en-US" sz="3600" spc="600"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11" name="Rectangle 10"/>
          <p:cNvSpPr/>
          <p:nvPr/>
        </p:nvSpPr>
        <p:spPr>
          <a:xfrm>
            <a:off x="-125128" y="1004835"/>
            <a:ext cx="12435840" cy="4848331"/>
          </a:xfrm>
          <a:prstGeom prst="rect">
            <a:avLst/>
          </a:prstGeom>
          <a:solidFill>
            <a:schemeClr val="bg1">
              <a:alpha val="92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3"/>
          <a:stretch>
            <a:fillRect/>
          </a:stretch>
        </p:blipFill>
        <p:spPr>
          <a:xfrm>
            <a:off x="877522" y="1071686"/>
            <a:ext cx="10430540" cy="4714627"/>
          </a:xfrm>
          <a:prstGeom prst="rect">
            <a:avLst/>
          </a:prstGeom>
        </p:spPr>
      </p:pic>
    </p:spTree>
    <p:extLst>
      <p:ext uri="{BB962C8B-B14F-4D97-AF65-F5344CB8AC3E}">
        <p14:creationId xmlns:p14="http://schemas.microsoft.com/office/powerpoint/2010/main" val="359613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49000"/>
                    </a14:imgEffect>
                  </a14:imgLayer>
                </a14:imgProps>
              </a:ext>
              <a:ext uri="{28A0092B-C50C-407E-A947-70E740481C1C}">
                <a14:useLocalDpi xmlns:a14="http://schemas.microsoft.com/office/drawing/2010/main" val="0"/>
              </a:ext>
            </a:extLst>
          </a:blip>
          <a:srcRect t="2741"/>
          <a:stretch/>
        </p:blipFill>
        <p:spPr>
          <a:xfrm>
            <a:off x="0" y="0"/>
            <a:ext cx="12192000" cy="6857999"/>
          </a:xfrm>
          <a:prstGeom prst="rect">
            <a:avLst/>
          </a:prstGeom>
        </p:spPr>
      </p:pic>
      <p:sp>
        <p:nvSpPr>
          <p:cNvPr id="2" name="Rectangle 1"/>
          <p:cNvSpPr/>
          <p:nvPr/>
        </p:nvSpPr>
        <p:spPr>
          <a:xfrm>
            <a:off x="0" y="-1"/>
            <a:ext cx="12192000" cy="914400"/>
          </a:xfrm>
          <a:prstGeom prst="rect">
            <a:avLst/>
          </a:prstGeom>
          <a:solidFill>
            <a:schemeClr val="tx1">
              <a:alpha val="83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smtClean="0">
                <a:solidFill>
                  <a:schemeClr val="bg1"/>
                </a:solidFill>
                <a:latin typeface="Century Gothic" panose="020B0502020202020204" pitchFamily="34" charset="0"/>
              </a:rPr>
              <a:t>CH 4:  ASHER Program Development</a:t>
            </a:r>
            <a:endParaRPr lang="en-US" sz="4000" dirty="0">
              <a:solidFill>
                <a:schemeClr val="bg1"/>
              </a:solidFill>
              <a:latin typeface="Century Gothic" panose="020B0502020202020204" pitchFamily="34" charset="0"/>
            </a:endParaRPr>
          </a:p>
        </p:txBody>
      </p:sp>
      <p:sp>
        <p:nvSpPr>
          <p:cNvPr id="3" name="Rectangle 2"/>
          <p:cNvSpPr/>
          <p:nvPr/>
        </p:nvSpPr>
        <p:spPr>
          <a:xfrm>
            <a:off x="0" y="914399"/>
            <a:ext cx="12192000" cy="1252011"/>
          </a:xfrm>
          <a:prstGeom prst="rect">
            <a:avLst/>
          </a:prstGeom>
          <a:solidFill>
            <a:srgbClr val="0070C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5496066"/>
            <a:ext cx="12192000" cy="1361933"/>
          </a:xfrm>
          <a:prstGeom prst="rect">
            <a:avLst/>
          </a:prstGeom>
          <a:solidFill>
            <a:srgbClr val="960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5384630"/>
            <a:ext cx="12192000" cy="116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5503" y="1064027"/>
            <a:ext cx="292608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Impact" panose="020B0806030902050204" pitchFamily="34" charset="0"/>
              </a:rPr>
              <a:t>PURPOSE</a:t>
            </a:r>
            <a:endParaRPr lang="en-US" sz="24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9" name="TextBox 8"/>
          <p:cNvSpPr txBox="1"/>
          <p:nvPr/>
        </p:nvSpPr>
        <p:spPr>
          <a:xfrm>
            <a:off x="115503" y="5626857"/>
            <a:ext cx="2406316" cy="461665"/>
          </a:xfrm>
          <a:prstGeom prst="rect">
            <a:avLst/>
          </a:prstGeom>
          <a:noFill/>
        </p:spPr>
        <p:txBody>
          <a:bodyPr wrap="square" rtlCol="0">
            <a:spAutoFit/>
          </a:bodyPr>
          <a:lstStyle>
            <a:defPPr>
              <a:defRPr lang="en-US"/>
            </a:defPPr>
            <a:lvl1pPr>
              <a:defRPr sz="2400">
                <a:solidFill>
                  <a:schemeClr val="bg1"/>
                </a:solidFill>
                <a:latin typeface="Impact" panose="020B0806030902050204" pitchFamily="34" charset="0"/>
              </a:defRPr>
            </a:lvl1pPr>
          </a:lstStyle>
          <a:p>
            <a:r>
              <a:rPr lang="en-US" dirty="0" smtClean="0">
                <a:effectLst>
                  <a:outerShdw blurRad="38100" dist="38100" dir="2700000" algn="tl">
                    <a:srgbClr val="000000">
                      <a:alpha val="43137"/>
                    </a:srgbClr>
                  </a:outerShdw>
                </a:effectLst>
              </a:rPr>
              <a:t>GUIDANCE</a:t>
            </a:r>
            <a:endParaRPr lang="en-US" dirty="0">
              <a:effectLst>
                <a:outerShdw blurRad="38100" dist="38100" dir="2700000" algn="tl">
                  <a:srgbClr val="000000">
                    <a:alpha val="43137"/>
                  </a:srgbClr>
                </a:outerShdw>
              </a:effectLst>
            </a:endParaRPr>
          </a:p>
        </p:txBody>
      </p:sp>
      <p:sp>
        <p:nvSpPr>
          <p:cNvPr id="10" name="TextBox 9"/>
          <p:cNvSpPr txBox="1"/>
          <p:nvPr/>
        </p:nvSpPr>
        <p:spPr>
          <a:xfrm>
            <a:off x="2521818" y="1416222"/>
            <a:ext cx="9478843"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Provides AHJ &amp; Stakeholders with a framework for developing an ASHER Program</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6" name="TextBox 15"/>
          <p:cNvSpPr txBox="1"/>
          <p:nvPr/>
        </p:nvSpPr>
        <p:spPr>
          <a:xfrm>
            <a:off x="2521819" y="6017733"/>
            <a:ext cx="6083166"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Step by step guidance provided from Ch. 5 - 20</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sp>
        <p:nvSpPr>
          <p:cNvPr id="22" name="Rectangle 21"/>
          <p:cNvSpPr/>
          <p:nvPr/>
        </p:nvSpPr>
        <p:spPr>
          <a:xfrm>
            <a:off x="0" y="2166411"/>
            <a:ext cx="12192000" cy="116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2277846"/>
            <a:ext cx="12192000" cy="3106783"/>
          </a:xfrm>
          <a:prstGeom prst="rect">
            <a:avLst/>
          </a:prstGeom>
          <a:solidFill>
            <a:srgbClr val="00B05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15502" y="2546424"/>
            <a:ext cx="9751511" cy="461665"/>
          </a:xfrm>
          <a:prstGeom prst="rect">
            <a:avLst/>
          </a:prstGeom>
          <a:noFill/>
        </p:spPr>
        <p:txBody>
          <a:bodyPr wrap="square" rtlCol="0">
            <a:spAutoFit/>
          </a:bodyPr>
          <a:lstStyle>
            <a:defPPr>
              <a:defRPr lang="en-US"/>
            </a:defPPr>
            <a:lvl1pPr>
              <a:defRPr sz="2400">
                <a:solidFill>
                  <a:schemeClr val="bg1"/>
                </a:solidFill>
                <a:latin typeface="Impact" panose="020B0806030902050204" pitchFamily="34" charset="0"/>
              </a:defRPr>
            </a:lvl1pPr>
          </a:lstStyle>
          <a:p>
            <a:r>
              <a:rPr lang="en-US" dirty="0" smtClean="0">
                <a:solidFill>
                  <a:srgbClr val="FF0000"/>
                </a:solidFill>
                <a:effectLst>
                  <a:outerShdw blurRad="38100" dist="38100" dir="2700000" algn="tl">
                    <a:srgbClr val="000000">
                      <a:alpha val="43137"/>
                    </a:srgbClr>
                  </a:outerShdw>
                </a:effectLst>
              </a:rPr>
              <a:t>SHALL</a:t>
            </a:r>
            <a:r>
              <a:rPr lang="en-US" dirty="0" smtClean="0">
                <a:effectLst>
                  <a:outerShdw blurRad="38100" dist="38100" dir="2700000" algn="tl">
                    <a:srgbClr val="000000">
                      <a:alpha val="43137"/>
                    </a:srgbClr>
                  </a:outerShdw>
                </a:effectLst>
              </a:rPr>
              <a:t> MAINTAIN POLICY THAT ESTABLISHES THE FOLLOWING</a:t>
            </a:r>
            <a:endParaRPr lang="en-US" dirty="0">
              <a:effectLst>
                <a:outerShdw blurRad="38100" dist="38100" dir="2700000" algn="tl">
                  <a:srgbClr val="000000">
                    <a:alpha val="43137"/>
                  </a:srgbClr>
                </a:outerShdw>
              </a:effectLst>
            </a:endParaRPr>
          </a:p>
        </p:txBody>
      </p:sp>
      <p:sp>
        <p:nvSpPr>
          <p:cNvPr id="25" name="TextBox 24"/>
          <p:cNvSpPr txBox="1"/>
          <p:nvPr/>
        </p:nvSpPr>
        <p:spPr>
          <a:xfrm>
            <a:off x="2521819" y="3128689"/>
            <a:ext cx="6083166"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Existence of the ASHER Program</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p:cNvSpPr txBox="1"/>
          <p:nvPr/>
        </p:nvSpPr>
        <p:spPr>
          <a:xfrm>
            <a:off x="2521819" y="3544217"/>
            <a:ext cx="7668126"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Services that the ASHER Program will provide</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7" name="TextBox 26"/>
          <p:cNvSpPr txBox="1"/>
          <p:nvPr/>
        </p:nvSpPr>
        <p:spPr>
          <a:xfrm>
            <a:off x="2521819" y="3959745"/>
            <a:ext cx="7456370"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List of ASHER Program stakeholders</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8" name="TextBox 27"/>
          <p:cNvSpPr txBox="1"/>
          <p:nvPr/>
        </p:nvSpPr>
        <p:spPr>
          <a:xfrm>
            <a:off x="2521819" y="4375273"/>
            <a:ext cx="8884118"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Functions that ASHER Program stakeholders are expected to perform</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4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6" grpId="0"/>
      <p:bldP spid="24" grpId="0"/>
      <p:bldP spid="25" grpId="0"/>
      <p:bldP spid="26"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21748"/>
          <a:stretch/>
        </p:blipFill>
        <p:spPr>
          <a:xfrm>
            <a:off x="0" y="-38100"/>
            <a:ext cx="12192000" cy="6896100"/>
          </a:xfrm>
          <a:prstGeom prst="rect">
            <a:avLst/>
          </a:prstGeom>
        </p:spPr>
      </p:pic>
      <p:sp>
        <p:nvSpPr>
          <p:cNvPr id="25" name="Rectangle 24"/>
          <p:cNvSpPr/>
          <p:nvPr/>
        </p:nvSpPr>
        <p:spPr>
          <a:xfrm>
            <a:off x="0" y="-19878"/>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3105" y="1838729"/>
            <a:ext cx="4360244" cy="683394"/>
          </a:xfrm>
          <a:prstGeom prst="rect">
            <a:avLst/>
          </a:prstGeom>
          <a:gradFill>
            <a:gsLst>
              <a:gs pos="100000">
                <a:srgbClr val="00B0F0"/>
              </a:gs>
              <a:gs pos="0">
                <a:schemeClr val="accent5">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36" name="Rectangle 135"/>
          <p:cNvSpPr/>
          <p:nvPr/>
        </p:nvSpPr>
        <p:spPr>
          <a:xfrm>
            <a:off x="722230" y="2857420"/>
            <a:ext cx="4360244" cy="683394"/>
          </a:xfrm>
          <a:prstGeom prst="rect">
            <a:avLst/>
          </a:prstGeom>
          <a:gradFill>
            <a:gsLst>
              <a:gs pos="100000">
                <a:srgbClr val="33CC33"/>
              </a:gs>
              <a:gs pos="0">
                <a:schemeClr val="accent6">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latin typeface="Century Gothic" panose="020B0502020202020204" pitchFamily="34" charset="0"/>
            </a:endParaRPr>
          </a:p>
        </p:txBody>
      </p:sp>
      <p:sp>
        <p:nvSpPr>
          <p:cNvPr id="137" name="Rectangle 136"/>
          <p:cNvSpPr/>
          <p:nvPr/>
        </p:nvSpPr>
        <p:spPr>
          <a:xfrm>
            <a:off x="982305" y="3874522"/>
            <a:ext cx="4360244" cy="683394"/>
          </a:xfrm>
          <a:prstGeom prst="rect">
            <a:avLst/>
          </a:prstGeom>
          <a:gradFill>
            <a:gsLst>
              <a:gs pos="100000">
                <a:schemeClr val="accent2"/>
              </a:gs>
              <a:gs pos="0">
                <a:schemeClr val="accent2">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latin typeface="Century Gothic" panose="020B0502020202020204" pitchFamily="34" charset="0"/>
            </a:endParaRPr>
          </a:p>
        </p:txBody>
      </p:sp>
      <p:sp>
        <p:nvSpPr>
          <p:cNvPr id="138" name="Rectangle 137"/>
          <p:cNvSpPr/>
          <p:nvPr/>
        </p:nvSpPr>
        <p:spPr>
          <a:xfrm>
            <a:off x="1271055" y="4893213"/>
            <a:ext cx="4360244" cy="683394"/>
          </a:xfrm>
          <a:prstGeom prst="rect">
            <a:avLst/>
          </a:prstGeom>
          <a:gradFill>
            <a:gsLst>
              <a:gs pos="100000">
                <a:srgbClr val="FF0000"/>
              </a:gs>
              <a:gs pos="0">
                <a:srgbClr val="9900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latin typeface="Century Gothic" panose="020B0502020202020204" pitchFamily="34" charset="0"/>
            </a:endParaRPr>
          </a:p>
        </p:txBody>
      </p:sp>
      <p:sp>
        <p:nvSpPr>
          <p:cNvPr id="7" name="Parallelogram 6"/>
          <p:cNvSpPr/>
          <p:nvPr/>
        </p:nvSpPr>
        <p:spPr>
          <a:xfrm>
            <a:off x="722230" y="2522123"/>
            <a:ext cx="4081119" cy="336884"/>
          </a:xfrm>
          <a:prstGeom prst="parallelogram">
            <a:avLst>
              <a:gd name="adj" fmla="val 153572"/>
            </a:avLst>
          </a:prstGeom>
          <a:solidFill>
            <a:srgbClr val="132A4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1" name="Parallelogram 140"/>
          <p:cNvSpPr/>
          <p:nvPr/>
        </p:nvSpPr>
        <p:spPr>
          <a:xfrm>
            <a:off x="982305" y="3537589"/>
            <a:ext cx="4100170" cy="338422"/>
          </a:xfrm>
          <a:prstGeom prst="parallelogram">
            <a:avLst>
              <a:gd name="adj" fmla="val 153572"/>
            </a:avLst>
          </a:prstGeom>
          <a:solidFill>
            <a:srgbClr val="284A1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2" name="Parallelogram 141"/>
          <p:cNvSpPr/>
          <p:nvPr/>
        </p:nvSpPr>
        <p:spPr>
          <a:xfrm>
            <a:off x="1271056" y="4557867"/>
            <a:ext cx="4071494" cy="336884"/>
          </a:xfrm>
          <a:prstGeom prst="parallelogram">
            <a:avLst>
              <a:gd name="adj" fmla="val 153572"/>
            </a:avLst>
          </a:prstGeom>
          <a:solidFill>
            <a:srgbClr val="5E2C0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4" name="Group 13"/>
          <p:cNvGrpSpPr/>
          <p:nvPr/>
        </p:nvGrpSpPr>
        <p:grpSpPr>
          <a:xfrm>
            <a:off x="5351947" y="899242"/>
            <a:ext cx="1785783" cy="5769374"/>
            <a:chOff x="4716532" y="459174"/>
            <a:chExt cx="1785783" cy="5769374"/>
          </a:xfrm>
        </p:grpSpPr>
        <p:cxnSp>
          <p:nvCxnSpPr>
            <p:cNvPr id="12" name="Straight Connector 11"/>
            <p:cNvCxnSpPr/>
            <p:nvPr/>
          </p:nvCxnSpPr>
          <p:spPr>
            <a:xfrm>
              <a:off x="4716532" y="968593"/>
              <a:ext cx="1655746" cy="4457700"/>
            </a:xfrm>
            <a:prstGeom prst="line">
              <a:avLst/>
            </a:prstGeom>
            <a:ln w="12700">
              <a:solidFill>
                <a:srgbClr val="129FDC"/>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846569" y="1770848"/>
              <a:ext cx="1655746" cy="4457700"/>
            </a:xfrm>
            <a:prstGeom prst="line">
              <a:avLst/>
            </a:prstGeom>
            <a:ln w="12700">
              <a:solidFill>
                <a:srgbClr val="8923CF"/>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6532" y="459174"/>
              <a:ext cx="1655746" cy="4457700"/>
            </a:xfrm>
            <a:prstGeom prst="line">
              <a:avLst/>
            </a:prstGeom>
            <a:ln w="12700">
              <a:solidFill>
                <a:srgbClr val="E4772E"/>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5896491" y="1779583"/>
            <a:ext cx="5359899" cy="646331"/>
          </a:xfrm>
          <a:prstGeom prst="rect">
            <a:avLst/>
          </a:prstGeom>
          <a:noFill/>
        </p:spPr>
        <p:txBody>
          <a:bodyPr wrap="square" rtlCol="0">
            <a:spAutoFit/>
          </a:bodyPr>
          <a:lstStyle/>
          <a:p>
            <a:pPr marL="285750" indent="-285750">
              <a:buFont typeface="Arial" panose="020B0604020202020204" pitchFamily="34" charset="0"/>
              <a:buChar char="•"/>
            </a:pPr>
            <a:r>
              <a:rPr lang="en-US" b="1" spc="300" dirty="0" smtClean="0">
                <a:latin typeface="Century Gothic" panose="020B0502020202020204" pitchFamily="34" charset="0"/>
              </a:rPr>
              <a:t>TARGET OR AT RISK LOCATIONS</a:t>
            </a:r>
          </a:p>
          <a:p>
            <a:pPr marL="285750" indent="-285750">
              <a:buFont typeface="Arial" panose="020B0604020202020204" pitchFamily="34" charset="0"/>
              <a:buChar char="•"/>
            </a:pPr>
            <a:r>
              <a:rPr lang="en-US" b="1" spc="300" dirty="0" smtClean="0">
                <a:latin typeface="Century Gothic" panose="020B0502020202020204" pitchFamily="34" charset="0"/>
              </a:rPr>
              <a:t>LIST OF ITEMS TO BE CONSIDERED</a:t>
            </a:r>
            <a:endParaRPr lang="en-US" b="1" spc="300" dirty="0">
              <a:latin typeface="Century Gothic" panose="020B0502020202020204" pitchFamily="34" charset="0"/>
            </a:endParaRPr>
          </a:p>
        </p:txBody>
      </p:sp>
      <p:sp>
        <p:nvSpPr>
          <p:cNvPr id="18" name="TextBox 17"/>
          <p:cNvSpPr txBox="1"/>
          <p:nvPr/>
        </p:nvSpPr>
        <p:spPr>
          <a:xfrm>
            <a:off x="443105" y="2005385"/>
            <a:ext cx="4362303"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IDENTIFY THREATS</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48" name="TextBox 147"/>
          <p:cNvSpPr txBox="1"/>
          <p:nvPr/>
        </p:nvSpPr>
        <p:spPr>
          <a:xfrm>
            <a:off x="720171" y="2999022"/>
            <a:ext cx="4362303"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RESOURCES</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49" name="TextBox 148"/>
          <p:cNvSpPr txBox="1"/>
          <p:nvPr/>
        </p:nvSpPr>
        <p:spPr>
          <a:xfrm>
            <a:off x="982305" y="4026642"/>
            <a:ext cx="4362303"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ANALYZE CONSEQUENCES</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50" name="TextBox 149"/>
          <p:cNvSpPr txBox="1"/>
          <p:nvPr/>
        </p:nvSpPr>
        <p:spPr>
          <a:xfrm>
            <a:off x="1268996" y="5055289"/>
            <a:ext cx="4362303"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CASCADING INCIDENTS</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pic>
        <p:nvPicPr>
          <p:cNvPr id="152" name="Picture 1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153" name="Picture 1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sp>
        <p:nvSpPr>
          <p:cNvPr id="28" name="TextBox 27">
            <a:extLst>
              <a:ext uri="{FF2B5EF4-FFF2-40B4-BE49-F238E27FC236}">
                <a16:creationId xmlns:a16="http://schemas.microsoft.com/office/drawing/2014/main" id="{4E0A36CE-8C05-44C1-B621-DC211B144509}"/>
              </a:ext>
            </a:extLst>
          </p:cNvPr>
          <p:cNvSpPr txBox="1"/>
          <p:nvPr/>
        </p:nvSpPr>
        <p:spPr>
          <a:xfrm>
            <a:off x="123971" y="105427"/>
            <a:ext cx="7435778" cy="646331"/>
          </a:xfrm>
          <a:prstGeom prst="rect">
            <a:avLst/>
          </a:prstGeom>
          <a:noFill/>
        </p:spPr>
        <p:txBody>
          <a:bodyPr wrap="square" rtlCol="0">
            <a:spAutoFit/>
          </a:bodyPr>
          <a:lstStyle/>
          <a:p>
            <a:r>
              <a:rPr lang="en-IN" sz="3600" b="1" spc="300" dirty="0" smtClean="0">
                <a:solidFill>
                  <a:schemeClr val="tx1">
                    <a:lumMod val="95000"/>
                    <a:lumOff val="5000"/>
                  </a:schemeClr>
                </a:solidFill>
                <a:effectLst>
                  <a:outerShdw blurRad="38100" dist="38100" dir="2700000" algn="tl">
                    <a:srgbClr val="000000">
                      <a:alpha val="43137"/>
                    </a:srgbClr>
                  </a:outerShdw>
                </a:effectLst>
                <a:latin typeface="Bebas Neue Bold" panose="020B0606020202050201" pitchFamily="34" charset="0"/>
              </a:rPr>
              <a:t>CH 5:  ASSESSMENT</a:t>
            </a:r>
            <a:endParaRPr lang="en-IN" sz="3600" b="1" spc="300" dirty="0">
              <a:solidFill>
                <a:schemeClr val="tx1">
                  <a:lumMod val="95000"/>
                  <a:lumOff val="5000"/>
                </a:schemeClr>
              </a:solidFill>
              <a:effectLst>
                <a:outerShdw blurRad="38100" dist="38100" dir="2700000" algn="tl">
                  <a:srgbClr val="000000">
                    <a:alpha val="43137"/>
                  </a:srgbClr>
                </a:outerShdw>
              </a:effectLst>
              <a:latin typeface="Bebas Neue Bold" panose="020B0606020202050201" pitchFamily="34" charset="0"/>
            </a:endParaRPr>
          </a:p>
        </p:txBody>
      </p:sp>
      <p:sp>
        <p:nvSpPr>
          <p:cNvPr id="29" name="Rectangle 28">
            <a:extLst>
              <a:ext uri="{FF2B5EF4-FFF2-40B4-BE49-F238E27FC236}">
                <a16:creationId xmlns:a16="http://schemas.microsoft.com/office/drawing/2014/main" id="{8CA645BC-0252-41F9-B543-971241008CDE}"/>
              </a:ext>
            </a:extLst>
          </p:cNvPr>
          <p:cNvSpPr/>
          <p:nvPr/>
        </p:nvSpPr>
        <p:spPr>
          <a:xfrm>
            <a:off x="0" y="816366"/>
            <a:ext cx="7400260" cy="45719"/>
          </a:xfrm>
          <a:prstGeom prst="rect">
            <a:avLst/>
          </a:prstGeom>
          <a:gradFill flip="none" rotWithShape="1">
            <a:gsLst>
              <a:gs pos="0">
                <a:schemeClr val="bg1">
                  <a:alpha val="0"/>
                </a:schemeClr>
              </a:gs>
              <a:gs pos="49000">
                <a:srgbClr val="33CCFF"/>
              </a:gs>
              <a:gs pos="100000">
                <a:srgbClr val="CC0099"/>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TextBox 29"/>
          <p:cNvSpPr txBox="1"/>
          <p:nvPr/>
        </p:nvSpPr>
        <p:spPr>
          <a:xfrm>
            <a:off x="6305653" y="2797786"/>
            <a:ext cx="5359899" cy="646331"/>
          </a:xfrm>
          <a:prstGeom prst="rect">
            <a:avLst/>
          </a:prstGeom>
          <a:noFill/>
        </p:spPr>
        <p:txBody>
          <a:bodyPr wrap="square" rtlCol="0">
            <a:spAutoFit/>
          </a:bodyPr>
          <a:lstStyle/>
          <a:p>
            <a:pPr marL="285750" indent="-285750">
              <a:buFont typeface="Arial" panose="020B0604020202020204" pitchFamily="34" charset="0"/>
              <a:buChar char="•"/>
            </a:pPr>
            <a:r>
              <a:rPr lang="en-US" b="1" spc="300" dirty="0" smtClean="0">
                <a:latin typeface="Century Gothic" panose="020B0502020202020204" pitchFamily="34" charset="0"/>
              </a:rPr>
              <a:t>IDENTIFY RESOURCES</a:t>
            </a:r>
          </a:p>
          <a:p>
            <a:pPr marL="285750" indent="-285750">
              <a:buFont typeface="Arial" panose="020B0604020202020204" pitchFamily="34" charset="0"/>
              <a:buChar char="•"/>
            </a:pPr>
            <a:r>
              <a:rPr lang="en-US" b="1" spc="300" dirty="0" smtClean="0">
                <a:latin typeface="Century Gothic" panose="020B0502020202020204" pitchFamily="34" charset="0"/>
              </a:rPr>
              <a:t>ESTABLISH RELATIONSHIPS</a:t>
            </a:r>
            <a:endParaRPr lang="en-US" b="1" spc="300" dirty="0">
              <a:latin typeface="Century Gothic" panose="020B0502020202020204" pitchFamily="34" charset="0"/>
            </a:endParaRPr>
          </a:p>
        </p:txBody>
      </p:sp>
      <p:sp>
        <p:nvSpPr>
          <p:cNvPr id="31" name="TextBox 30"/>
          <p:cNvSpPr txBox="1"/>
          <p:nvPr/>
        </p:nvSpPr>
        <p:spPr>
          <a:xfrm>
            <a:off x="6728568" y="3787417"/>
            <a:ext cx="5359899" cy="646331"/>
          </a:xfrm>
          <a:prstGeom prst="rect">
            <a:avLst/>
          </a:prstGeom>
          <a:noFill/>
        </p:spPr>
        <p:txBody>
          <a:bodyPr wrap="square" rtlCol="0">
            <a:spAutoFit/>
          </a:bodyPr>
          <a:lstStyle/>
          <a:p>
            <a:pPr marL="285750" indent="-285750">
              <a:buFont typeface="Arial" panose="020B0604020202020204" pitchFamily="34" charset="0"/>
              <a:buChar char="•"/>
            </a:pPr>
            <a:r>
              <a:rPr lang="en-US" b="1" spc="300" dirty="0" smtClean="0">
                <a:latin typeface="Century Gothic" panose="020B0502020202020204" pitchFamily="34" charset="0"/>
              </a:rPr>
              <a:t>REALISTIC WORST-CASE SCENARIO FOR IDENTIFIED LOCATIONS</a:t>
            </a:r>
            <a:endParaRPr lang="en-US" b="1" spc="300" dirty="0">
              <a:latin typeface="Century Gothic" panose="020B0502020202020204" pitchFamily="34" charset="0"/>
            </a:endParaRPr>
          </a:p>
        </p:txBody>
      </p:sp>
      <p:sp>
        <p:nvSpPr>
          <p:cNvPr id="32" name="TextBox 31"/>
          <p:cNvSpPr txBox="1"/>
          <p:nvPr/>
        </p:nvSpPr>
        <p:spPr>
          <a:xfrm>
            <a:off x="7137730" y="4805620"/>
            <a:ext cx="4950737" cy="923330"/>
          </a:xfrm>
          <a:prstGeom prst="rect">
            <a:avLst/>
          </a:prstGeom>
          <a:noFill/>
        </p:spPr>
        <p:txBody>
          <a:bodyPr wrap="square" rtlCol="0">
            <a:spAutoFit/>
          </a:bodyPr>
          <a:lstStyle/>
          <a:p>
            <a:pPr marL="285750" indent="-285750">
              <a:buFont typeface="Arial" panose="020B0604020202020204" pitchFamily="34" charset="0"/>
              <a:buChar char="•"/>
            </a:pPr>
            <a:r>
              <a:rPr lang="en-US" b="1" spc="300" dirty="0" smtClean="0">
                <a:latin typeface="Century Gothic" panose="020B0502020202020204" pitchFamily="34" charset="0"/>
              </a:rPr>
              <a:t>ONE EVENT TRIGGERS ANOTHER</a:t>
            </a:r>
          </a:p>
          <a:p>
            <a:pPr marL="285750" indent="-285750">
              <a:buFont typeface="Arial" panose="020B0604020202020204" pitchFamily="34" charset="0"/>
              <a:buChar char="•"/>
            </a:pPr>
            <a:r>
              <a:rPr lang="en-US" b="1" spc="300" dirty="0" smtClean="0">
                <a:latin typeface="Century Gothic" panose="020B0502020202020204" pitchFamily="34" charset="0"/>
              </a:rPr>
              <a:t>CONSIDER EACH EVENT SINGULARLY OR COLLECTIVELY</a:t>
            </a:r>
            <a:endParaRPr lang="en-US" b="1" spc="300" dirty="0">
              <a:latin typeface="Century Gothic" panose="020B0502020202020204" pitchFamily="34" charset="0"/>
            </a:endParaRPr>
          </a:p>
        </p:txBody>
      </p:sp>
    </p:spTree>
    <p:extLst>
      <p:ext uri="{BB962C8B-B14F-4D97-AF65-F5344CB8AC3E}">
        <p14:creationId xmlns:p14="http://schemas.microsoft.com/office/powerpoint/2010/main" val="259475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48"/>
                                        </p:tgtEl>
                                        <p:attrNameLst>
                                          <p:attrName>style.visibility</p:attrName>
                                        </p:attrNameLst>
                                      </p:cBhvr>
                                      <p:to>
                                        <p:strVal val="visible"/>
                                      </p:to>
                                    </p:set>
                                    <p:anim calcmode="lin" valueType="num">
                                      <p:cBhvr>
                                        <p:cTn id="16" dur="500" fill="hold"/>
                                        <p:tgtEl>
                                          <p:spTgt spid="148"/>
                                        </p:tgtEl>
                                        <p:attrNameLst>
                                          <p:attrName>ppt_w</p:attrName>
                                        </p:attrNameLst>
                                      </p:cBhvr>
                                      <p:tavLst>
                                        <p:tav tm="0">
                                          <p:val>
                                            <p:fltVal val="0"/>
                                          </p:val>
                                        </p:tav>
                                        <p:tav tm="100000">
                                          <p:val>
                                            <p:strVal val="#ppt_w"/>
                                          </p:val>
                                        </p:tav>
                                      </p:tavLst>
                                    </p:anim>
                                    <p:anim calcmode="lin" valueType="num">
                                      <p:cBhvr>
                                        <p:cTn id="17" dur="500" fill="hold"/>
                                        <p:tgtEl>
                                          <p:spTgt spid="148"/>
                                        </p:tgtEl>
                                        <p:attrNameLst>
                                          <p:attrName>ppt_h</p:attrName>
                                        </p:attrNameLst>
                                      </p:cBhvr>
                                      <p:tavLst>
                                        <p:tav tm="0">
                                          <p:val>
                                            <p:fltVal val="0"/>
                                          </p:val>
                                        </p:tav>
                                        <p:tav tm="100000">
                                          <p:val>
                                            <p:strVal val="#ppt_h"/>
                                          </p:val>
                                        </p:tav>
                                      </p:tavLst>
                                    </p:anim>
                                    <p:animEffect transition="in" filter="fade">
                                      <p:cBhvr>
                                        <p:cTn id="18" dur="500"/>
                                        <p:tgtEl>
                                          <p:spTgt spid="148"/>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49"/>
                                        </p:tgtEl>
                                        <p:attrNameLst>
                                          <p:attrName>style.visibility</p:attrName>
                                        </p:attrNameLst>
                                      </p:cBhvr>
                                      <p:to>
                                        <p:strVal val="visible"/>
                                      </p:to>
                                    </p:set>
                                    <p:anim calcmode="lin" valueType="num">
                                      <p:cBhvr>
                                        <p:cTn id="25" dur="500" fill="hold"/>
                                        <p:tgtEl>
                                          <p:spTgt spid="149"/>
                                        </p:tgtEl>
                                        <p:attrNameLst>
                                          <p:attrName>ppt_w</p:attrName>
                                        </p:attrNameLst>
                                      </p:cBhvr>
                                      <p:tavLst>
                                        <p:tav tm="0">
                                          <p:val>
                                            <p:fltVal val="0"/>
                                          </p:val>
                                        </p:tav>
                                        <p:tav tm="100000">
                                          <p:val>
                                            <p:strVal val="#ppt_w"/>
                                          </p:val>
                                        </p:tav>
                                      </p:tavLst>
                                    </p:anim>
                                    <p:anim calcmode="lin" valueType="num">
                                      <p:cBhvr>
                                        <p:cTn id="26" dur="500" fill="hold"/>
                                        <p:tgtEl>
                                          <p:spTgt spid="149"/>
                                        </p:tgtEl>
                                        <p:attrNameLst>
                                          <p:attrName>ppt_h</p:attrName>
                                        </p:attrNameLst>
                                      </p:cBhvr>
                                      <p:tavLst>
                                        <p:tav tm="0">
                                          <p:val>
                                            <p:fltVal val="0"/>
                                          </p:val>
                                        </p:tav>
                                        <p:tav tm="100000">
                                          <p:val>
                                            <p:strVal val="#ppt_h"/>
                                          </p:val>
                                        </p:tav>
                                      </p:tavLst>
                                    </p:anim>
                                    <p:animEffect transition="in" filter="fade">
                                      <p:cBhvr>
                                        <p:cTn id="27" dur="500"/>
                                        <p:tgtEl>
                                          <p:spTgt spid="149"/>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50"/>
                                        </p:tgtEl>
                                        <p:attrNameLst>
                                          <p:attrName>style.visibility</p:attrName>
                                        </p:attrNameLst>
                                      </p:cBhvr>
                                      <p:to>
                                        <p:strVal val="visible"/>
                                      </p:to>
                                    </p:set>
                                    <p:anim calcmode="lin" valueType="num">
                                      <p:cBhvr>
                                        <p:cTn id="34" dur="500" fill="hold"/>
                                        <p:tgtEl>
                                          <p:spTgt spid="150"/>
                                        </p:tgtEl>
                                        <p:attrNameLst>
                                          <p:attrName>ppt_w</p:attrName>
                                        </p:attrNameLst>
                                      </p:cBhvr>
                                      <p:tavLst>
                                        <p:tav tm="0">
                                          <p:val>
                                            <p:fltVal val="0"/>
                                          </p:val>
                                        </p:tav>
                                        <p:tav tm="100000">
                                          <p:val>
                                            <p:strVal val="#ppt_w"/>
                                          </p:val>
                                        </p:tav>
                                      </p:tavLst>
                                    </p:anim>
                                    <p:anim calcmode="lin" valueType="num">
                                      <p:cBhvr>
                                        <p:cTn id="35" dur="500" fill="hold"/>
                                        <p:tgtEl>
                                          <p:spTgt spid="150"/>
                                        </p:tgtEl>
                                        <p:attrNameLst>
                                          <p:attrName>ppt_h</p:attrName>
                                        </p:attrNameLst>
                                      </p:cBhvr>
                                      <p:tavLst>
                                        <p:tav tm="0">
                                          <p:val>
                                            <p:fltVal val="0"/>
                                          </p:val>
                                        </p:tav>
                                        <p:tav tm="100000">
                                          <p:val>
                                            <p:strVal val="#ppt_h"/>
                                          </p:val>
                                        </p:tav>
                                      </p:tavLst>
                                    </p:anim>
                                    <p:animEffect transition="in" filter="fade">
                                      <p:cBhvr>
                                        <p:cTn id="36" dur="500"/>
                                        <p:tgtEl>
                                          <p:spTgt spid="150"/>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48" grpId="0"/>
      <p:bldP spid="149" grpId="0"/>
      <p:bldP spid="150" grpId="0"/>
      <p:bldP spid="30"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view of a city&#10;&#10;Description generated with very high confidence">
            <a:extLst>
              <a:ext uri="{FF2B5EF4-FFF2-40B4-BE49-F238E27FC236}">
                <a16:creationId xmlns:a16="http://schemas.microsoft.com/office/drawing/2014/main" id="{00A25DC1-F877-4BFA-90F3-BF5556E25540}"/>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1857" b="3892"/>
          <a:stretch/>
        </p:blipFill>
        <p:spPr>
          <a:xfrm>
            <a:off x="0" y="0"/>
            <a:ext cx="12192000" cy="6858000"/>
          </a:xfrm>
          <a:prstGeom prst="rect">
            <a:avLst/>
          </a:prstGeom>
        </p:spPr>
      </p:pic>
      <p:pic>
        <p:nvPicPr>
          <p:cNvPr id="2" name="Picture 1" hidden="1"/>
          <p:cNvPicPr>
            <a:picLocks noChangeAspect="1"/>
          </p:cNvPicPr>
          <p:nvPr/>
        </p:nvPicPr>
        <p:blipFill rotWithShape="1">
          <a:blip r:embed="rId5">
            <a:extLst>
              <a:ext uri="{28A0092B-C50C-407E-A947-70E740481C1C}">
                <a14:useLocalDpi xmlns:a14="http://schemas.microsoft.com/office/drawing/2010/main" val="0"/>
              </a:ext>
            </a:extLst>
          </a:blip>
          <a:srcRect t="25000"/>
          <a:stretch/>
        </p:blipFill>
        <p:spPr>
          <a:xfrm>
            <a:off x="0" y="0"/>
            <a:ext cx="12192000" cy="6858000"/>
          </a:xfrm>
          <a:prstGeom prst="rect">
            <a:avLst/>
          </a:prstGeom>
        </p:spPr>
      </p:pic>
      <p:sp>
        <p:nvSpPr>
          <p:cNvPr id="7" name="Rectangle 6"/>
          <p:cNvSpPr/>
          <p:nvPr/>
        </p:nvSpPr>
        <p:spPr>
          <a:xfrm>
            <a:off x="0" y="0"/>
            <a:ext cx="12192000" cy="6858000"/>
          </a:xfrm>
          <a:prstGeom prst="rect">
            <a:avLst/>
          </a:prstGeom>
          <a:gradFill flip="none" rotWithShape="1">
            <a:gsLst>
              <a:gs pos="100000">
                <a:schemeClr val="bg2">
                  <a:alpha val="0"/>
                </a:schemeClr>
              </a:gs>
              <a:gs pos="24000">
                <a:schemeClr val="tx1">
                  <a:alpha val="7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00011" y="2554300"/>
            <a:ext cx="24931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CASUALTIES</a:t>
            </a:r>
            <a:endParaRPr kumimoji="0" lang="en-US" sz="16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9" name="TextBox 8"/>
          <p:cNvSpPr txBox="1"/>
          <p:nvPr/>
        </p:nvSpPr>
        <p:spPr>
          <a:xfrm>
            <a:off x="500011" y="2892854"/>
            <a:ext cx="21883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2,217</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0" name="TextBox 9"/>
          <p:cNvSpPr txBox="1"/>
          <p:nvPr/>
        </p:nvSpPr>
        <p:spPr>
          <a:xfrm>
            <a:off x="500011" y="3877739"/>
            <a:ext cx="21883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600" dirty="0" smtClean="0">
                <a:solidFill>
                  <a:prstClr val="white"/>
                </a:solidFill>
                <a:effectLst>
                  <a:outerShdw blurRad="38100" dist="38100" dir="2700000" algn="tl">
                    <a:srgbClr val="000000">
                      <a:alpha val="43137"/>
                    </a:srgbClr>
                  </a:outerShdw>
                </a:effectLst>
                <a:latin typeface="Century Gothic" panose="020B0502020202020204" pitchFamily="34" charset="0"/>
              </a:rPr>
              <a:t>KILLED</a:t>
            </a:r>
            <a:endParaRPr kumimoji="0" lang="en-US" sz="16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1" name="TextBox 10"/>
          <p:cNvSpPr txBox="1"/>
          <p:nvPr/>
        </p:nvSpPr>
        <p:spPr>
          <a:xfrm>
            <a:off x="500011" y="4216293"/>
            <a:ext cx="21883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799</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2" name="TextBox 11"/>
          <p:cNvSpPr txBox="1"/>
          <p:nvPr/>
        </p:nvSpPr>
        <p:spPr>
          <a:xfrm>
            <a:off x="500011" y="1230861"/>
            <a:ext cx="2283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INCIDENTS</a:t>
            </a:r>
            <a:endParaRPr kumimoji="0" lang="en-US" sz="16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3" name="TextBox 12"/>
          <p:cNvSpPr txBox="1"/>
          <p:nvPr/>
        </p:nvSpPr>
        <p:spPr>
          <a:xfrm>
            <a:off x="500011" y="1602238"/>
            <a:ext cx="24931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250</a:t>
            </a: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cxnSp>
        <p:nvCxnSpPr>
          <p:cNvPr id="18" name="Straight Connector 17"/>
          <p:cNvCxnSpPr/>
          <p:nvPr/>
        </p:nvCxnSpPr>
        <p:spPr>
          <a:xfrm>
            <a:off x="500011" y="2215746"/>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0011" y="3539185"/>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00011" y="4862624"/>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0005" y="1234827"/>
            <a:ext cx="0" cy="5461934"/>
          </a:xfrm>
          <a:prstGeom prst="line">
            <a:avLst/>
          </a:prstGeom>
          <a:ln w="47625">
            <a:gradFill flip="none" rotWithShape="1">
              <a:gsLst>
                <a:gs pos="0">
                  <a:srgbClr val="4472C4"/>
                </a:gs>
                <a:gs pos="50000">
                  <a:srgbClr val="7030A0"/>
                </a:gs>
                <a:gs pos="100000">
                  <a:srgbClr val="FF0000"/>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047995" y="0"/>
            <a:ext cx="9144005"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0" y="178427"/>
            <a:ext cx="11394040" cy="584775"/>
          </a:xfrm>
          <a:prstGeom prst="rect">
            <a:avLst/>
          </a:prstGeom>
          <a:solidFill>
            <a:schemeClr val="bg1">
              <a:lumMod val="50000"/>
              <a:alpha val="84000"/>
            </a:schemeClr>
          </a:solid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3200" spc="600" dirty="0" smtClean="0">
                <a:solidFill>
                  <a:prstClr val="white"/>
                </a:solidFill>
                <a:effectLst>
                  <a:outerShdw blurRad="38100" dist="38100" dir="2700000" algn="tl">
                    <a:srgbClr val="000000">
                      <a:alpha val="43137"/>
                    </a:srgbClr>
                  </a:outerShdw>
                </a:effectLst>
                <a:latin typeface="Century Gothic" panose="020B0502020202020204" pitchFamily="34" charset="0"/>
              </a:rPr>
              <a:t>Active Shooter Incidents</a:t>
            </a:r>
            <a:r>
              <a:rPr kumimoji="0" lang="en-US" sz="1600" b="0" i="0" u="none" strike="noStrike" kern="1200" cap="none" spc="30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|2000-2017</a:t>
            </a:r>
            <a:endParaRPr kumimoji="0" lang="en-US" sz="32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27292" y="5874098"/>
            <a:ext cx="873369" cy="873369"/>
          </a:xfrm>
          <a:prstGeom prst="rect">
            <a:avLst/>
          </a:prstGeom>
          <a:effectLst>
            <a:glow rad="228600">
              <a:schemeClr val="accent1">
                <a:satMod val="175000"/>
                <a:alpha val="40000"/>
              </a:schemeClr>
            </a:glow>
          </a:effectLst>
        </p:spPr>
      </p:pic>
      <p:sp>
        <p:nvSpPr>
          <p:cNvPr id="51" name="TextBox 50"/>
          <p:cNvSpPr txBox="1"/>
          <p:nvPr/>
        </p:nvSpPr>
        <p:spPr>
          <a:xfrm>
            <a:off x="500011" y="5209339"/>
            <a:ext cx="21883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600" dirty="0" smtClean="0">
                <a:solidFill>
                  <a:prstClr val="white"/>
                </a:solidFill>
                <a:effectLst>
                  <a:outerShdw blurRad="38100" dist="38100" dir="2700000" algn="tl">
                    <a:srgbClr val="000000">
                      <a:alpha val="43137"/>
                    </a:srgbClr>
                  </a:outerShdw>
                </a:effectLst>
                <a:latin typeface="Century Gothic" panose="020B0502020202020204" pitchFamily="34" charset="0"/>
              </a:rPr>
              <a:t>WOUNDED</a:t>
            </a:r>
            <a:endParaRPr kumimoji="0" lang="en-US" sz="16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52" name="TextBox 51"/>
          <p:cNvSpPr txBox="1"/>
          <p:nvPr/>
        </p:nvSpPr>
        <p:spPr>
          <a:xfrm>
            <a:off x="500011" y="5547893"/>
            <a:ext cx="21883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1,148</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cxnSp>
        <p:nvCxnSpPr>
          <p:cNvPr id="53" name="Straight Connector 52"/>
          <p:cNvCxnSpPr/>
          <p:nvPr/>
        </p:nvCxnSpPr>
        <p:spPr>
          <a:xfrm>
            <a:off x="500011" y="6194224"/>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 name="Picture 2" descr="Image result for active shooter incidents graphi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3209" y="1310346"/>
            <a:ext cx="7916322" cy="415606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6" name="TextBox 5"/>
          <p:cNvSpPr txBox="1"/>
          <p:nvPr/>
        </p:nvSpPr>
        <p:spPr>
          <a:xfrm>
            <a:off x="304801" y="6568051"/>
            <a:ext cx="3067696" cy="261610"/>
          </a:xfrm>
          <a:prstGeom prst="rect">
            <a:avLst/>
          </a:prstGeom>
          <a:noFill/>
        </p:spPr>
        <p:txBody>
          <a:bodyPr wrap="square" rtlCol="0">
            <a:spAutoFit/>
          </a:bodyPr>
          <a:lstStyle/>
          <a:p>
            <a:r>
              <a:rPr lang="en-US" sz="1100" dirty="0" smtClean="0">
                <a:solidFill>
                  <a:schemeClr val="bg1"/>
                </a:solidFill>
              </a:rPr>
              <a:t>Map provided by Mother Jones Investigations</a:t>
            </a:r>
            <a:endParaRPr lang="en-US" sz="1100" dirty="0">
              <a:solidFill>
                <a:schemeClr val="bg1"/>
              </a:solidFill>
            </a:endParaRPr>
          </a:p>
        </p:txBody>
      </p:sp>
    </p:spTree>
    <p:extLst>
      <p:ext uri="{BB962C8B-B14F-4D97-AF65-F5344CB8AC3E}">
        <p14:creationId xmlns:p14="http://schemas.microsoft.com/office/powerpoint/2010/main" val="40860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99000" fill="remove" nodeType="withEffect">
                                  <p:stCondLst>
                                    <p:cond delay="0"/>
                                  </p:stCondLst>
                                  <p:childTnLst>
                                    <p:animClr clrSpc="hsl" dir="cw">
                                      <p:cBhvr override="childStyle">
                                        <p:cTn id="6" dur="10000" fill="hold"/>
                                        <p:tgtEl>
                                          <p:spTgt spid="22"/>
                                        </p:tgtEl>
                                        <p:attrNameLst>
                                          <p:attrName>style.color</p:attrName>
                                        </p:attrNameLst>
                                      </p:cBhvr>
                                      <p:by>
                                        <p:hsl h="7200000" s="0" l="0"/>
                                      </p:by>
                                    </p:animClr>
                                    <p:animClr clrSpc="hsl" dir="cw">
                                      <p:cBhvr>
                                        <p:cTn id="7" dur="10000" fill="hold"/>
                                        <p:tgtEl>
                                          <p:spTgt spid="22"/>
                                        </p:tgtEl>
                                        <p:attrNameLst>
                                          <p:attrName>fillcolor</p:attrName>
                                        </p:attrNameLst>
                                      </p:cBhvr>
                                      <p:by>
                                        <p:hsl h="7200000" s="0" l="0"/>
                                      </p:by>
                                    </p:animClr>
                                    <p:animClr clrSpc="hsl" dir="cw">
                                      <p:cBhvr>
                                        <p:cTn id="8" dur="10000" fill="hold"/>
                                        <p:tgtEl>
                                          <p:spTgt spid="22"/>
                                        </p:tgtEl>
                                        <p:attrNameLst>
                                          <p:attrName>stroke.color</p:attrName>
                                        </p:attrNameLst>
                                      </p:cBhvr>
                                      <p:by>
                                        <p:hsl h="7200000" s="0" l="0"/>
                                      </p:by>
                                    </p:animClr>
                                    <p:set>
                                      <p:cBhvr>
                                        <p:cTn id="9" dur="10000" fill="hold"/>
                                        <p:tgtEl>
                                          <p:spTgt spid="22"/>
                                        </p:tgtEl>
                                        <p:attrNameLst>
                                          <p:attrName>fill.type</p:attrName>
                                        </p:attrNameLst>
                                      </p:cBhvr>
                                      <p:to>
                                        <p:strVal val="solid"/>
                                      </p:to>
                                    </p:set>
                                  </p:childTnLst>
                                </p:cTn>
                              </p:par>
                              <p:par>
                                <p:cTn id="10" presetID="53" presetClass="entr" presetSubtype="52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fltVal val="0.5"/>
                                          </p:val>
                                        </p:tav>
                                        <p:tav tm="100000">
                                          <p:val>
                                            <p:strVal val="#ppt_x"/>
                                          </p:val>
                                        </p:tav>
                                      </p:tavLst>
                                    </p:anim>
                                    <p:anim calcmode="lin" valueType="num">
                                      <p:cBhvr>
                                        <p:cTn id="16" dur="500" fill="hold"/>
                                        <p:tgtEl>
                                          <p:spTgt spid="13"/>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anim calcmode="lin" valueType="num">
                                      <p:cBhvr>
                                        <p:cTn id="22" dur="500" fill="hold"/>
                                        <p:tgtEl>
                                          <p:spTgt spid="9"/>
                                        </p:tgtEl>
                                        <p:attrNameLst>
                                          <p:attrName>ppt_x</p:attrName>
                                        </p:attrNameLst>
                                      </p:cBhvr>
                                      <p:tavLst>
                                        <p:tav tm="0">
                                          <p:val>
                                            <p:fltVal val="0.5"/>
                                          </p:val>
                                        </p:tav>
                                        <p:tav tm="100000">
                                          <p:val>
                                            <p:strVal val="#ppt_x"/>
                                          </p:val>
                                        </p:tav>
                                      </p:tavLst>
                                    </p:anim>
                                    <p:anim calcmode="lin" valueType="num">
                                      <p:cBhvr>
                                        <p:cTn id="23" dur="500" fill="hold"/>
                                        <p:tgtEl>
                                          <p:spTgt spid="9"/>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fltVal val="0.5"/>
                                          </p:val>
                                        </p:tav>
                                        <p:tav tm="100000">
                                          <p:val>
                                            <p:strVal val="#ppt_x"/>
                                          </p:val>
                                        </p:tav>
                                      </p:tavLst>
                                    </p:anim>
                                    <p:anim calcmode="lin" valueType="num">
                                      <p:cBhvr>
                                        <p:cTn id="30" dur="500" fill="hold"/>
                                        <p:tgtEl>
                                          <p:spTgt spid="11"/>
                                        </p:tgtEl>
                                        <p:attrNameLst>
                                          <p:attrName>ppt_y</p:attrName>
                                        </p:attrNameLst>
                                      </p:cBhvr>
                                      <p:tavLst>
                                        <p:tav tm="0">
                                          <p:val>
                                            <p:fltVal val="0.5"/>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53" presetClass="entr" presetSubtype="528"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animEffect transition="in" filter="fade">
                                      <p:cBhvr>
                                        <p:cTn id="37" dur="500"/>
                                        <p:tgtEl>
                                          <p:spTgt spid="52"/>
                                        </p:tgtEl>
                                      </p:cBhvr>
                                    </p:animEffect>
                                    <p:anim calcmode="lin" valueType="num">
                                      <p:cBhvr>
                                        <p:cTn id="38" dur="500" fill="hold"/>
                                        <p:tgtEl>
                                          <p:spTgt spid="52"/>
                                        </p:tgtEl>
                                        <p:attrNameLst>
                                          <p:attrName>ppt_x</p:attrName>
                                        </p:attrNameLst>
                                      </p:cBhvr>
                                      <p:tavLst>
                                        <p:tav tm="0">
                                          <p:val>
                                            <p:fltVal val="0.5"/>
                                          </p:val>
                                        </p:tav>
                                        <p:tav tm="100000">
                                          <p:val>
                                            <p:strVal val="#ppt_x"/>
                                          </p:val>
                                        </p:tav>
                                      </p:tavLst>
                                    </p:anim>
                                    <p:anim calcmode="lin" valueType="num">
                                      <p:cBhvr>
                                        <p:cTn id="39" dur="500" fill="hold"/>
                                        <p:tgtEl>
                                          <p:spTgt spid="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5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37310" y="2561904"/>
            <a:ext cx="5247587" cy="400110"/>
          </a:xfrm>
          <a:prstGeom prst="rect">
            <a:avLst/>
          </a:prstGeom>
          <a:noFill/>
        </p:spPr>
        <p:txBody>
          <a:bodyPr wrap="square" rtlCol="0">
            <a:spAutoFit/>
          </a:bodyPr>
          <a:lstStyle/>
          <a:p>
            <a:r>
              <a:rPr lang="en-US" sz="2000" dirty="0" smtClean="0">
                <a:solidFill>
                  <a:schemeClr val="bg2">
                    <a:lumMod val="50000"/>
                  </a:schemeClr>
                </a:solidFill>
                <a:latin typeface="Century Gothic" panose="020B0502020202020204" pitchFamily="34" charset="0"/>
              </a:rPr>
              <a:t>Incident Size-Up</a:t>
            </a:r>
            <a:endParaRPr lang="en-US" sz="2000" dirty="0">
              <a:solidFill>
                <a:schemeClr val="bg2">
                  <a:lumMod val="50000"/>
                </a:schemeClr>
              </a:solidFill>
              <a:latin typeface="Century Gothic" panose="020B0502020202020204" pitchFamily="34" charset="0"/>
            </a:endParaRPr>
          </a:p>
        </p:txBody>
      </p:sp>
      <p:sp>
        <p:nvSpPr>
          <p:cNvPr id="6" name="TextBox 5"/>
          <p:cNvSpPr txBox="1"/>
          <p:nvPr/>
        </p:nvSpPr>
        <p:spPr>
          <a:xfrm>
            <a:off x="6337310" y="3131411"/>
            <a:ext cx="5247587" cy="400110"/>
          </a:xfrm>
          <a:prstGeom prst="rect">
            <a:avLst/>
          </a:prstGeom>
          <a:noFill/>
        </p:spPr>
        <p:txBody>
          <a:bodyPr wrap="square" rtlCol="0">
            <a:spAutoFit/>
          </a:bodyPr>
          <a:lstStyle/>
          <a:p>
            <a:r>
              <a:rPr lang="en-US" sz="2000" dirty="0" smtClean="0">
                <a:solidFill>
                  <a:schemeClr val="bg2">
                    <a:lumMod val="50000"/>
                  </a:schemeClr>
                </a:solidFill>
                <a:latin typeface="Century Gothic" panose="020B0502020202020204" pitchFamily="34" charset="0"/>
              </a:rPr>
              <a:t>Establish Unified Command</a:t>
            </a:r>
            <a:endParaRPr lang="en-US" sz="2000" dirty="0">
              <a:solidFill>
                <a:schemeClr val="bg2">
                  <a:lumMod val="50000"/>
                </a:schemeClr>
              </a:solidFill>
              <a:latin typeface="Century Gothic" panose="020B0502020202020204" pitchFamily="34" charset="0"/>
            </a:endParaRPr>
          </a:p>
        </p:txBody>
      </p:sp>
      <p:sp>
        <p:nvSpPr>
          <p:cNvPr id="7" name="TextBox 6"/>
          <p:cNvSpPr txBox="1"/>
          <p:nvPr/>
        </p:nvSpPr>
        <p:spPr>
          <a:xfrm>
            <a:off x="6337310" y="3700918"/>
            <a:ext cx="5247587" cy="400110"/>
          </a:xfrm>
          <a:prstGeom prst="rect">
            <a:avLst/>
          </a:prstGeom>
          <a:noFill/>
        </p:spPr>
        <p:txBody>
          <a:bodyPr wrap="square" rtlCol="0">
            <a:spAutoFit/>
          </a:bodyPr>
          <a:lstStyle/>
          <a:p>
            <a:r>
              <a:rPr lang="en-US" sz="2000" dirty="0" smtClean="0">
                <a:solidFill>
                  <a:schemeClr val="bg2">
                    <a:lumMod val="50000"/>
                  </a:schemeClr>
                </a:solidFill>
                <a:latin typeface="Century Gothic" panose="020B0502020202020204" pitchFamily="34" charset="0"/>
              </a:rPr>
              <a:t>Transfer Command</a:t>
            </a:r>
            <a:endParaRPr lang="en-US" sz="2000" dirty="0">
              <a:solidFill>
                <a:schemeClr val="bg2">
                  <a:lumMod val="50000"/>
                </a:schemeClr>
              </a:solidFill>
              <a:latin typeface="Century Gothic" panose="020B0502020202020204" pitchFamily="34" charset="0"/>
            </a:endParaRPr>
          </a:p>
        </p:txBody>
      </p:sp>
      <p:sp>
        <p:nvSpPr>
          <p:cNvPr id="54" name="Down Arrow 53"/>
          <p:cNvSpPr/>
          <p:nvPr/>
        </p:nvSpPr>
        <p:spPr>
          <a:xfrm flipH="1">
            <a:off x="2477492" y="3993927"/>
            <a:ext cx="473760" cy="648620"/>
          </a:xfrm>
          <a:prstGeom prst="downArrow">
            <a:avLst/>
          </a:prstGeom>
          <a:gradFill flip="none" rotWithShape="1">
            <a:gsLst>
              <a:gs pos="0">
                <a:schemeClr val="accent1">
                  <a:lumMod val="50000"/>
                </a:schemeClr>
              </a:gs>
              <a:gs pos="100000">
                <a:srgbClr val="0066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own Arrow 54"/>
          <p:cNvSpPr/>
          <p:nvPr/>
        </p:nvSpPr>
        <p:spPr>
          <a:xfrm rot="2700000" flipH="1">
            <a:off x="1594138" y="3679022"/>
            <a:ext cx="473760" cy="1075800"/>
          </a:xfrm>
          <a:prstGeom prst="downArrow">
            <a:avLst/>
          </a:prstGeom>
          <a:gradFill flip="none" rotWithShape="1">
            <a:gsLst>
              <a:gs pos="0">
                <a:srgbClr val="8E0000"/>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own Arrow 55"/>
          <p:cNvSpPr/>
          <p:nvPr/>
        </p:nvSpPr>
        <p:spPr>
          <a:xfrm rot="18900000">
            <a:off x="3377117" y="3690270"/>
            <a:ext cx="473760" cy="1075800"/>
          </a:xfrm>
          <a:prstGeom prst="downArrow">
            <a:avLst/>
          </a:prstGeom>
          <a:gradFill flip="none" rotWithShape="1">
            <a:gsLst>
              <a:gs pos="0">
                <a:srgbClr val="4A00B8"/>
              </a:gs>
              <a:gs pos="100000">
                <a:srgbClr val="6600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801680" y="457086"/>
            <a:ext cx="1275133" cy="1341356"/>
            <a:chOff x="3046389" y="387390"/>
            <a:chExt cx="1665177" cy="1751658"/>
          </a:xfrm>
        </p:grpSpPr>
        <p:sp>
          <p:nvSpPr>
            <p:cNvPr id="14" name="Rectangle 13"/>
            <p:cNvSpPr/>
            <p:nvPr/>
          </p:nvSpPr>
          <p:spPr>
            <a:xfrm>
              <a:off x="3046396" y="473878"/>
              <a:ext cx="1665170" cy="1665170"/>
            </a:xfrm>
            <a:prstGeom prst="rect">
              <a:avLst/>
            </a:prstGeom>
            <a:gradFill flip="none" rotWithShape="1">
              <a:gsLst>
                <a:gs pos="0">
                  <a:srgbClr val="8E0000"/>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9611" y="847692"/>
              <a:ext cx="918740" cy="917542"/>
            </a:xfrm>
            <a:prstGeom prst="rect">
              <a:avLst/>
            </a:prstGeom>
          </p:spPr>
        </p:pic>
        <p:sp>
          <p:nvSpPr>
            <p:cNvPr id="17" name="TextBox 16"/>
            <p:cNvSpPr txBox="1"/>
            <p:nvPr/>
          </p:nvSpPr>
          <p:spPr>
            <a:xfrm>
              <a:off x="3046389" y="387390"/>
              <a:ext cx="1665171"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FIRE</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8" name="TextBox 17"/>
            <p:cNvSpPr txBox="1"/>
            <p:nvPr/>
          </p:nvSpPr>
          <p:spPr>
            <a:xfrm>
              <a:off x="3046389" y="1716041"/>
              <a:ext cx="1665170"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AGENCY</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0" name="Group 39"/>
          <p:cNvGrpSpPr/>
          <p:nvPr/>
        </p:nvGrpSpPr>
        <p:grpSpPr>
          <a:xfrm>
            <a:off x="2073534" y="456258"/>
            <a:ext cx="1286152" cy="1343013"/>
            <a:chOff x="4707286" y="385227"/>
            <a:chExt cx="1679567" cy="1753821"/>
          </a:xfrm>
        </p:grpSpPr>
        <p:sp>
          <p:nvSpPr>
            <p:cNvPr id="15" name="Rectangle 14"/>
            <p:cNvSpPr/>
            <p:nvPr/>
          </p:nvSpPr>
          <p:spPr>
            <a:xfrm>
              <a:off x="4711566" y="473878"/>
              <a:ext cx="1665170" cy="1665170"/>
            </a:xfrm>
            <a:prstGeom prst="rect">
              <a:avLst/>
            </a:prstGeom>
            <a:gradFill flip="none" rotWithShape="1">
              <a:gsLst>
                <a:gs pos="0">
                  <a:schemeClr val="accent1">
                    <a:lumMod val="50000"/>
                  </a:schemeClr>
                </a:gs>
                <a:gs pos="100000">
                  <a:srgbClr val="0066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5979" y="847692"/>
              <a:ext cx="917542" cy="917542"/>
            </a:xfrm>
            <a:prstGeom prst="rect">
              <a:avLst/>
            </a:prstGeom>
          </p:spPr>
        </p:pic>
        <p:sp>
          <p:nvSpPr>
            <p:cNvPr id="19" name="TextBox 18"/>
            <p:cNvSpPr txBox="1"/>
            <p:nvPr/>
          </p:nvSpPr>
          <p:spPr>
            <a:xfrm>
              <a:off x="4721682" y="385227"/>
              <a:ext cx="1665171"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LAW</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0" name="TextBox 19"/>
            <p:cNvSpPr txBox="1"/>
            <p:nvPr/>
          </p:nvSpPr>
          <p:spPr>
            <a:xfrm>
              <a:off x="4707286" y="1704963"/>
              <a:ext cx="1665171"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AGENCY</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3" name="Group 42"/>
          <p:cNvGrpSpPr/>
          <p:nvPr/>
        </p:nvGrpSpPr>
        <p:grpSpPr>
          <a:xfrm>
            <a:off x="3351932" y="462736"/>
            <a:ext cx="1290629" cy="1330056"/>
            <a:chOff x="4315272" y="425105"/>
            <a:chExt cx="1685415" cy="1736901"/>
          </a:xfrm>
        </p:grpSpPr>
        <p:sp>
          <p:nvSpPr>
            <p:cNvPr id="23" name="Rectangle 22"/>
            <p:cNvSpPr/>
            <p:nvPr/>
          </p:nvSpPr>
          <p:spPr>
            <a:xfrm>
              <a:off x="4315277" y="501318"/>
              <a:ext cx="1665169" cy="1660688"/>
            </a:xfrm>
            <a:prstGeom prst="rect">
              <a:avLst/>
            </a:prstGeom>
            <a:gradFill flip="none" rotWithShape="1">
              <a:gsLst>
                <a:gs pos="0">
                  <a:srgbClr val="4A00B8"/>
                </a:gs>
                <a:gs pos="100000">
                  <a:srgbClr val="6600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669894" y="894905"/>
              <a:ext cx="955936" cy="869032"/>
            </a:xfrm>
            <a:custGeom>
              <a:avLst/>
              <a:gdLst>
                <a:gd name="connsiteX0" fmla="*/ 887673 w 2384380"/>
                <a:gd name="connsiteY0" fmla="*/ 218696 h 2384382"/>
                <a:gd name="connsiteX1" fmla="*/ 887673 w 2384380"/>
                <a:gd name="connsiteY1" fmla="*/ 664753 h 2384382"/>
                <a:gd name="connsiteX2" fmla="*/ 501377 w 2384380"/>
                <a:gd name="connsiteY2" fmla="*/ 441724 h 2384382"/>
                <a:gd name="connsiteX3" fmla="*/ 196860 w 2384380"/>
                <a:gd name="connsiteY3" fmla="*/ 969163 h 2384382"/>
                <a:gd name="connsiteX4" fmla="*/ 583156 w 2384380"/>
                <a:gd name="connsiteY4" fmla="*/ 1192192 h 2384382"/>
                <a:gd name="connsiteX5" fmla="*/ 196860 w 2384380"/>
                <a:gd name="connsiteY5" fmla="*/ 1415220 h 2384382"/>
                <a:gd name="connsiteX6" fmla="*/ 501377 w 2384380"/>
                <a:gd name="connsiteY6" fmla="*/ 1942659 h 2384382"/>
                <a:gd name="connsiteX7" fmla="*/ 887673 w 2384380"/>
                <a:gd name="connsiteY7" fmla="*/ 1719630 h 2384382"/>
                <a:gd name="connsiteX8" fmla="*/ 887673 w 2384380"/>
                <a:gd name="connsiteY8" fmla="*/ 2165687 h 2384382"/>
                <a:gd name="connsiteX9" fmla="*/ 1496708 w 2384380"/>
                <a:gd name="connsiteY9" fmla="*/ 2165687 h 2384382"/>
                <a:gd name="connsiteX10" fmla="*/ 1496707 w 2384380"/>
                <a:gd name="connsiteY10" fmla="*/ 1719630 h 2384382"/>
                <a:gd name="connsiteX11" fmla="*/ 1883003 w 2384380"/>
                <a:gd name="connsiteY11" fmla="*/ 1942659 h 2384382"/>
                <a:gd name="connsiteX12" fmla="*/ 2187520 w 2384380"/>
                <a:gd name="connsiteY12" fmla="*/ 1415220 h 2384382"/>
                <a:gd name="connsiteX13" fmla="*/ 1801224 w 2384380"/>
                <a:gd name="connsiteY13" fmla="*/ 1192192 h 2384382"/>
                <a:gd name="connsiteX14" fmla="*/ 2187521 w 2384380"/>
                <a:gd name="connsiteY14" fmla="*/ 969164 h 2384382"/>
                <a:gd name="connsiteX15" fmla="*/ 1883003 w 2384380"/>
                <a:gd name="connsiteY15" fmla="*/ 441725 h 2384382"/>
                <a:gd name="connsiteX16" fmla="*/ 1496707 w 2384380"/>
                <a:gd name="connsiteY16" fmla="*/ 664753 h 2384382"/>
                <a:gd name="connsiteX17" fmla="*/ 1496707 w 2384380"/>
                <a:gd name="connsiteY17" fmla="*/ 218696 h 2384382"/>
                <a:gd name="connsiteX18" fmla="*/ 1192190 w 2384380"/>
                <a:gd name="connsiteY18" fmla="*/ 0 h 2384382"/>
                <a:gd name="connsiteX19" fmla="*/ 2384380 w 2384380"/>
                <a:gd name="connsiteY19" fmla="*/ 1192191 h 2384382"/>
                <a:gd name="connsiteX20" fmla="*/ 1192190 w 2384380"/>
                <a:gd name="connsiteY20" fmla="*/ 2384382 h 2384382"/>
                <a:gd name="connsiteX21" fmla="*/ 0 w 2384380"/>
                <a:gd name="connsiteY21" fmla="*/ 1192191 h 2384382"/>
                <a:gd name="connsiteX22" fmla="*/ 1192190 w 2384380"/>
                <a:gd name="connsiteY22" fmla="*/ 0 h 238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4380" h="2384382">
                  <a:moveTo>
                    <a:pt x="887673" y="218696"/>
                  </a:moveTo>
                  <a:lnTo>
                    <a:pt x="887673" y="664753"/>
                  </a:lnTo>
                  <a:lnTo>
                    <a:pt x="501377" y="441724"/>
                  </a:lnTo>
                  <a:lnTo>
                    <a:pt x="196860" y="969163"/>
                  </a:lnTo>
                  <a:lnTo>
                    <a:pt x="583156" y="1192192"/>
                  </a:lnTo>
                  <a:lnTo>
                    <a:pt x="196860" y="1415220"/>
                  </a:lnTo>
                  <a:lnTo>
                    <a:pt x="501377" y="1942659"/>
                  </a:lnTo>
                  <a:lnTo>
                    <a:pt x="887673" y="1719630"/>
                  </a:lnTo>
                  <a:lnTo>
                    <a:pt x="887673" y="2165687"/>
                  </a:lnTo>
                  <a:lnTo>
                    <a:pt x="1496708" y="2165687"/>
                  </a:lnTo>
                  <a:lnTo>
                    <a:pt x="1496707" y="1719630"/>
                  </a:lnTo>
                  <a:lnTo>
                    <a:pt x="1883003" y="1942659"/>
                  </a:lnTo>
                  <a:lnTo>
                    <a:pt x="2187520" y="1415220"/>
                  </a:lnTo>
                  <a:lnTo>
                    <a:pt x="1801224" y="1192192"/>
                  </a:lnTo>
                  <a:lnTo>
                    <a:pt x="2187521" y="969164"/>
                  </a:lnTo>
                  <a:lnTo>
                    <a:pt x="1883003" y="441725"/>
                  </a:lnTo>
                  <a:lnTo>
                    <a:pt x="1496707" y="664753"/>
                  </a:lnTo>
                  <a:lnTo>
                    <a:pt x="1496707" y="218696"/>
                  </a:lnTo>
                  <a:close/>
                  <a:moveTo>
                    <a:pt x="1192190" y="0"/>
                  </a:moveTo>
                  <a:cubicBezTo>
                    <a:pt x="1850618" y="0"/>
                    <a:pt x="2384380" y="533762"/>
                    <a:pt x="2384380" y="1192191"/>
                  </a:cubicBezTo>
                  <a:cubicBezTo>
                    <a:pt x="2384380" y="1850620"/>
                    <a:pt x="1850618" y="2384382"/>
                    <a:pt x="1192190" y="2384382"/>
                  </a:cubicBezTo>
                  <a:cubicBezTo>
                    <a:pt x="533762" y="2384382"/>
                    <a:pt x="0" y="1850620"/>
                    <a:pt x="0" y="1192191"/>
                  </a:cubicBezTo>
                  <a:cubicBezTo>
                    <a:pt x="0" y="533762"/>
                    <a:pt x="533762" y="0"/>
                    <a:pt x="1192190" y="0"/>
                  </a:cubicBezTo>
                  <a:close/>
                </a:path>
              </a:pathLst>
            </a:cu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4315272" y="425105"/>
              <a:ext cx="1665170"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EMS</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42" name="TextBox 41"/>
            <p:cNvSpPr txBox="1"/>
            <p:nvPr/>
          </p:nvSpPr>
          <p:spPr>
            <a:xfrm>
              <a:off x="4335516" y="1724349"/>
              <a:ext cx="1665171"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AGENCY</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53" name="Group 52"/>
          <p:cNvGrpSpPr/>
          <p:nvPr/>
        </p:nvGrpSpPr>
        <p:grpSpPr>
          <a:xfrm>
            <a:off x="2076810" y="2818311"/>
            <a:ext cx="1290626" cy="1275127"/>
            <a:chOff x="2646451" y="3487115"/>
            <a:chExt cx="1685410" cy="1665170"/>
          </a:xfrm>
        </p:grpSpPr>
        <p:sp>
          <p:nvSpPr>
            <p:cNvPr id="46" name="Rectangle 45"/>
            <p:cNvSpPr/>
            <p:nvPr/>
          </p:nvSpPr>
          <p:spPr>
            <a:xfrm>
              <a:off x="2666690" y="3487115"/>
              <a:ext cx="1665170" cy="1665170"/>
            </a:xfrm>
            <a:prstGeom prst="rect">
              <a:avLst/>
            </a:prstGeom>
            <a:gradFill flip="none" rotWithShape="1">
              <a:gsLst>
                <a:gs pos="100000">
                  <a:schemeClr val="accent2"/>
                </a:gs>
                <a:gs pos="0">
                  <a:schemeClr val="accent2">
                    <a:lumMod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latin typeface="Century Gothic" panose="020B0502020202020204" pitchFamily="34" charset="0"/>
              </a:endParaRPr>
            </a:p>
          </p:txBody>
        </p:sp>
        <p:pic>
          <p:nvPicPr>
            <p:cNvPr id="45" name="Picture 44"/>
            <p:cNvPicPr>
              <a:picLocks noChangeAspect="1"/>
            </p:cNvPicPr>
            <p:nvPr/>
          </p:nvPicPr>
          <p:blipFill rotWithShape="1">
            <a:blip r:embed="rId4" cstate="print">
              <a:extLst>
                <a:ext uri="{28A0092B-C50C-407E-A947-70E740481C1C}">
                  <a14:useLocalDpi xmlns:a14="http://schemas.microsoft.com/office/drawing/2010/main" val="0"/>
                </a:ext>
              </a:extLst>
            </a:blip>
            <a:srcRect l="16033" t="16033" r="16193" b="16193"/>
            <a:stretch/>
          </p:blipFill>
          <p:spPr>
            <a:xfrm>
              <a:off x="2907321" y="3710725"/>
              <a:ext cx="1183908" cy="1183908"/>
            </a:xfrm>
            <a:prstGeom prst="rect">
              <a:avLst/>
            </a:prstGeom>
          </p:spPr>
        </p:pic>
        <p:sp>
          <p:nvSpPr>
            <p:cNvPr id="47" name="TextBox 46"/>
            <p:cNvSpPr txBox="1"/>
            <p:nvPr/>
          </p:nvSpPr>
          <p:spPr>
            <a:xfrm>
              <a:off x="2666690" y="3497440"/>
              <a:ext cx="1665171" cy="372620"/>
            </a:xfrm>
            <a:prstGeom prst="rect">
              <a:avLst/>
            </a:prstGeom>
            <a:noFill/>
          </p:spPr>
          <p:txBody>
            <a:bodyPr wrap="squar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Century Gothic" panose="020B0502020202020204" pitchFamily="34" charset="0"/>
                </a:rPr>
                <a:t>OPERATIONS</a:t>
              </a:r>
              <a:endParaRPr lang="en-US" sz="1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48" name="TextBox 47"/>
            <p:cNvSpPr txBox="1"/>
            <p:nvPr/>
          </p:nvSpPr>
          <p:spPr>
            <a:xfrm>
              <a:off x="2646451" y="4813731"/>
              <a:ext cx="1665171" cy="335358"/>
            </a:xfrm>
            <a:prstGeom prst="rect">
              <a:avLst/>
            </a:prstGeom>
            <a:noFill/>
          </p:spPr>
          <p:txBody>
            <a:bodyPr wrap="square" rtlCol="0">
              <a:spAutoFit/>
            </a:bodyPr>
            <a:lstStyle/>
            <a:p>
              <a:pPr algn="ctr"/>
              <a:r>
                <a:rPr lang="en-US" sz="1200" dirty="0" smtClean="0">
                  <a:solidFill>
                    <a:schemeClr val="bg1"/>
                  </a:solidFill>
                  <a:effectLst>
                    <a:outerShdw blurRad="38100" dist="38100" dir="2700000" algn="tl">
                      <a:srgbClr val="000000">
                        <a:alpha val="43137"/>
                      </a:srgbClr>
                    </a:outerShdw>
                  </a:effectLst>
                  <a:latin typeface="Century Gothic" panose="020B0502020202020204" pitchFamily="34" charset="0"/>
                </a:rPr>
                <a:t>SECTION CHIEF</a:t>
              </a:r>
              <a:endParaRPr lang="en-US" sz="12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
        <p:nvSpPr>
          <p:cNvPr id="49" name="Down Arrow 48"/>
          <p:cNvSpPr/>
          <p:nvPr/>
        </p:nvSpPr>
        <p:spPr>
          <a:xfrm>
            <a:off x="2477491" y="2138001"/>
            <a:ext cx="473760" cy="648620"/>
          </a:xfrm>
          <a:prstGeom prst="downArrow">
            <a:avLst/>
          </a:prstGeom>
          <a:gradFill flip="none" rotWithShape="1">
            <a:gsLst>
              <a:gs pos="0">
                <a:schemeClr val="accent1">
                  <a:lumMod val="50000"/>
                </a:schemeClr>
              </a:gs>
              <a:gs pos="100000">
                <a:srgbClr val="0066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own Arrow 49"/>
          <p:cNvSpPr/>
          <p:nvPr/>
        </p:nvSpPr>
        <p:spPr>
          <a:xfrm rot="18900000">
            <a:off x="1594137" y="1823096"/>
            <a:ext cx="473760" cy="1075800"/>
          </a:xfrm>
          <a:prstGeom prst="downArrow">
            <a:avLst/>
          </a:prstGeom>
          <a:gradFill flip="none" rotWithShape="1">
            <a:gsLst>
              <a:gs pos="0">
                <a:srgbClr val="8E0000"/>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p:cNvSpPr/>
          <p:nvPr/>
        </p:nvSpPr>
        <p:spPr>
          <a:xfrm rot="2700000" flipH="1">
            <a:off x="3377116" y="1834345"/>
            <a:ext cx="473760" cy="1075800"/>
          </a:xfrm>
          <a:prstGeom prst="downArrow">
            <a:avLst/>
          </a:prstGeom>
          <a:gradFill flip="none" rotWithShape="1">
            <a:gsLst>
              <a:gs pos="0">
                <a:srgbClr val="4A00B8"/>
              </a:gs>
              <a:gs pos="100000">
                <a:srgbClr val="6600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29346" y="1786010"/>
            <a:ext cx="4385554" cy="349716"/>
          </a:xfrm>
          <a:prstGeom prst="roundRect">
            <a:avLst>
              <a:gd name="adj" fmla="val 50000"/>
            </a:avLst>
          </a:prstGeom>
          <a:gradFill flip="none" rotWithShape="1">
            <a:gsLst>
              <a:gs pos="96000">
                <a:schemeClr val="bg1">
                  <a:lumMod val="65000"/>
                </a:schemeClr>
              </a:gs>
              <a:gs pos="82000">
                <a:schemeClr val="bg1"/>
              </a:gs>
              <a:gs pos="16000">
                <a:schemeClr val="bg1"/>
              </a:gs>
              <a:gs pos="3000">
                <a:schemeClr val="bg1">
                  <a:lumMod val="65000"/>
                </a:schemeClr>
              </a:gs>
              <a:gs pos="0">
                <a:schemeClr val="bg1"/>
              </a:gs>
              <a:gs pos="100000">
                <a:schemeClr val="bg1"/>
              </a:gs>
            </a:gsLst>
            <a:lin ang="5400000" scaled="1"/>
            <a:tileRect/>
          </a:gradFill>
          <a:ln>
            <a:noFill/>
          </a:ln>
          <a:effectLst>
            <a:outerShdw blurRad="228600" dist="762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UNIFIED COMMAND</a:t>
            </a:r>
            <a:endParaRPr lang="en-US" dirty="0">
              <a:solidFill>
                <a:schemeClr val="tx1"/>
              </a:solidFill>
              <a:latin typeface="Century Gothic" panose="020B0502020202020204" pitchFamily="34" charset="0"/>
            </a:endParaRPr>
          </a:p>
        </p:txBody>
      </p:sp>
      <p:grpSp>
        <p:nvGrpSpPr>
          <p:cNvPr id="78" name="Group 77"/>
          <p:cNvGrpSpPr/>
          <p:nvPr/>
        </p:nvGrpSpPr>
        <p:grpSpPr>
          <a:xfrm>
            <a:off x="801680" y="4999136"/>
            <a:ext cx="3825381" cy="1283709"/>
            <a:chOff x="1889670" y="4496849"/>
            <a:chExt cx="4126194" cy="1384655"/>
          </a:xfrm>
        </p:grpSpPr>
        <p:grpSp>
          <p:nvGrpSpPr>
            <p:cNvPr id="58" name="Group 57"/>
            <p:cNvGrpSpPr/>
            <p:nvPr/>
          </p:nvGrpSpPr>
          <p:grpSpPr>
            <a:xfrm>
              <a:off x="1889670" y="4496849"/>
              <a:ext cx="4126194" cy="1384655"/>
              <a:chOff x="984940" y="490113"/>
              <a:chExt cx="4995510" cy="1676377"/>
            </a:xfrm>
          </p:grpSpPr>
          <p:sp>
            <p:nvSpPr>
              <p:cNvPr id="70" name="Rectangle 69"/>
              <p:cNvSpPr/>
              <p:nvPr/>
            </p:nvSpPr>
            <p:spPr>
              <a:xfrm>
                <a:off x="984940" y="490113"/>
                <a:ext cx="1665170" cy="1665170"/>
              </a:xfrm>
              <a:prstGeom prst="rect">
                <a:avLst/>
              </a:prstGeom>
              <a:gradFill flip="none" rotWithShape="1">
                <a:gsLst>
                  <a:gs pos="0">
                    <a:srgbClr val="8E0000"/>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2650110" y="492354"/>
                <a:ext cx="1665170" cy="1665170"/>
              </a:xfrm>
              <a:prstGeom prst="rect">
                <a:avLst/>
              </a:prstGeom>
              <a:gradFill flip="none" rotWithShape="1">
                <a:gsLst>
                  <a:gs pos="0">
                    <a:schemeClr val="accent1">
                      <a:lumMod val="50000"/>
                    </a:schemeClr>
                  </a:gs>
                  <a:gs pos="100000">
                    <a:srgbClr val="0066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315280" y="501320"/>
                <a:ext cx="1665170" cy="1665170"/>
              </a:xfrm>
              <a:prstGeom prst="rect">
                <a:avLst/>
              </a:prstGeom>
              <a:gradFill flip="none" rotWithShape="1">
                <a:gsLst>
                  <a:gs pos="0">
                    <a:srgbClr val="4A00B8"/>
                  </a:gs>
                  <a:gs pos="100000">
                    <a:srgbClr val="6600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4056" y="4689807"/>
              <a:ext cx="917422" cy="917422"/>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8952" y="4689807"/>
              <a:ext cx="1059664" cy="1059664"/>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5840" y="4561935"/>
              <a:ext cx="1171506" cy="1173166"/>
            </a:xfrm>
            <a:prstGeom prst="rect">
              <a:avLst/>
            </a:prstGeom>
          </p:spPr>
        </p:pic>
      </p:grpSp>
      <p:sp>
        <p:nvSpPr>
          <p:cNvPr id="77" name="Rounded Rectangle 76"/>
          <p:cNvSpPr/>
          <p:nvPr/>
        </p:nvSpPr>
        <p:spPr>
          <a:xfrm>
            <a:off x="521593" y="4663222"/>
            <a:ext cx="4385554" cy="349716"/>
          </a:xfrm>
          <a:prstGeom prst="roundRect">
            <a:avLst>
              <a:gd name="adj" fmla="val 50000"/>
            </a:avLst>
          </a:prstGeom>
          <a:gradFill flip="none" rotWithShape="1">
            <a:gsLst>
              <a:gs pos="96000">
                <a:schemeClr val="bg1">
                  <a:lumMod val="65000"/>
                </a:schemeClr>
              </a:gs>
              <a:gs pos="82000">
                <a:schemeClr val="bg1"/>
              </a:gs>
              <a:gs pos="16000">
                <a:schemeClr val="bg1"/>
              </a:gs>
              <a:gs pos="3000">
                <a:schemeClr val="bg1">
                  <a:lumMod val="65000"/>
                </a:schemeClr>
              </a:gs>
              <a:gs pos="0">
                <a:schemeClr val="bg1"/>
              </a:gs>
              <a:gs pos="100000">
                <a:schemeClr val="bg1"/>
              </a:gs>
            </a:gsLst>
            <a:lin ang="5400000" scaled="1"/>
            <a:tileRect/>
          </a:gradFill>
          <a:ln>
            <a:noFill/>
          </a:ln>
          <a:effectLst>
            <a:outerShdw blurRad="228600" dist="762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RESOURCES</a:t>
            </a:r>
            <a:endParaRPr lang="en-US" dirty="0">
              <a:solidFill>
                <a:schemeClr val="tx1"/>
              </a:solidFill>
              <a:latin typeface="Century Gothic" panose="020B0502020202020204" pitchFamily="34" charset="0"/>
            </a:endParaRPr>
          </a:p>
        </p:txBody>
      </p:sp>
      <p:sp>
        <p:nvSpPr>
          <p:cNvPr id="80" name="TextBox 79"/>
          <p:cNvSpPr txBox="1"/>
          <p:nvPr/>
        </p:nvSpPr>
        <p:spPr>
          <a:xfrm>
            <a:off x="5009322" y="407177"/>
            <a:ext cx="6554655" cy="707886"/>
          </a:xfrm>
          <a:prstGeom prst="rect">
            <a:avLst/>
          </a:prstGeom>
          <a:noFill/>
        </p:spPr>
        <p:txBody>
          <a:bodyPr wrap="square" rtlCol="0">
            <a:spAutoFit/>
          </a:bodyPr>
          <a:lstStyle/>
          <a:p>
            <a:r>
              <a:rPr lang="en-US" sz="4000" dirty="0" smtClean="0">
                <a:solidFill>
                  <a:schemeClr val="bg2">
                    <a:lumMod val="50000"/>
                  </a:schemeClr>
                </a:solidFill>
                <a:latin typeface="Century Gothic" panose="020B0502020202020204" pitchFamily="34" charset="0"/>
              </a:rPr>
              <a:t>CH 8: UNIFIED COMMAND</a:t>
            </a:r>
            <a:endParaRPr lang="en-US" sz="4000" dirty="0">
              <a:solidFill>
                <a:schemeClr val="bg2">
                  <a:lumMod val="50000"/>
                </a:schemeClr>
              </a:solidFill>
              <a:latin typeface="Century Gothic" panose="020B0502020202020204" pitchFamily="34" charset="0"/>
            </a:endParaRPr>
          </a:p>
        </p:txBody>
      </p:sp>
      <p:pic>
        <p:nvPicPr>
          <p:cNvPr id="83" name="Picture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84" name="Picture 8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sp>
        <p:nvSpPr>
          <p:cNvPr id="88" name="Freeform 87" hidden="1"/>
          <p:cNvSpPr/>
          <p:nvPr/>
        </p:nvSpPr>
        <p:spPr>
          <a:xfrm>
            <a:off x="2830625" y="0"/>
            <a:ext cx="9361375" cy="6858000"/>
          </a:xfrm>
          <a:custGeom>
            <a:avLst/>
            <a:gdLst>
              <a:gd name="connsiteX0" fmla="*/ 2718586 w 7735106"/>
              <a:gd name="connsiteY0" fmla="*/ 0 h 6858000"/>
              <a:gd name="connsiteX1" fmla="*/ 2841344 w 7735106"/>
              <a:gd name="connsiteY1" fmla="*/ 0 h 6858000"/>
              <a:gd name="connsiteX2" fmla="*/ 3323790 w 7735106"/>
              <a:gd name="connsiteY2" fmla="*/ 0 h 6858000"/>
              <a:gd name="connsiteX3" fmla="*/ 7735106 w 7735106"/>
              <a:gd name="connsiteY3" fmla="*/ 0 h 6858000"/>
              <a:gd name="connsiteX4" fmla="*/ 7735106 w 7735106"/>
              <a:gd name="connsiteY4" fmla="*/ 6858000 h 6858000"/>
              <a:gd name="connsiteX5" fmla="*/ 6042376 w 7735106"/>
              <a:gd name="connsiteY5" fmla="*/ 6858000 h 6858000"/>
              <a:gd name="connsiteX6" fmla="*/ 2841344 w 7735106"/>
              <a:gd name="connsiteY6" fmla="*/ 6858000 h 6858000"/>
              <a:gd name="connsiteX7" fmla="*/ 0 w 773510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35106" h="6858000">
                <a:moveTo>
                  <a:pt x="2718586" y="0"/>
                </a:moveTo>
                <a:lnTo>
                  <a:pt x="2841344" y="0"/>
                </a:lnTo>
                <a:lnTo>
                  <a:pt x="3323790" y="0"/>
                </a:lnTo>
                <a:lnTo>
                  <a:pt x="7735106" y="0"/>
                </a:lnTo>
                <a:lnTo>
                  <a:pt x="7735106" y="6858000"/>
                </a:lnTo>
                <a:lnTo>
                  <a:pt x="6042376" y="6858000"/>
                </a:lnTo>
                <a:lnTo>
                  <a:pt x="2841344" y="6858000"/>
                </a:lnTo>
                <a:lnTo>
                  <a:pt x="0" y="6858000"/>
                </a:lnTo>
                <a:close/>
              </a:path>
            </a:pathLst>
          </a:custGeom>
          <a:gradFill flip="none" rotWithShape="1">
            <a:gsLst>
              <a:gs pos="0">
                <a:schemeClr val="bg1">
                  <a:alpha val="0"/>
                </a:schemeClr>
              </a:gs>
              <a:gs pos="100000">
                <a:schemeClr val="bg2">
                  <a:lumMod val="75000"/>
                  <a:alpha val="42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Triangle 88"/>
          <p:cNvSpPr/>
          <p:nvPr/>
        </p:nvSpPr>
        <p:spPr>
          <a:xfrm>
            <a:off x="0" y="0"/>
            <a:ext cx="8563897" cy="6858000"/>
          </a:xfrm>
          <a:prstGeom prst="rtTriangle">
            <a:avLst/>
          </a:prstGeom>
          <a:gradFill flip="none" rotWithShape="1">
            <a:gsLst>
              <a:gs pos="0">
                <a:schemeClr val="bg1">
                  <a:alpha val="39000"/>
                </a:schemeClr>
              </a:gs>
              <a:gs pos="100000">
                <a:schemeClr val="bg1">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6337310" y="4270425"/>
            <a:ext cx="5247587" cy="400110"/>
          </a:xfrm>
          <a:prstGeom prst="rect">
            <a:avLst/>
          </a:prstGeom>
          <a:noFill/>
        </p:spPr>
        <p:txBody>
          <a:bodyPr wrap="square" rtlCol="0">
            <a:spAutoFit/>
          </a:bodyPr>
          <a:lstStyle/>
          <a:p>
            <a:r>
              <a:rPr lang="en-US" sz="2000" dirty="0" smtClean="0">
                <a:solidFill>
                  <a:schemeClr val="bg2">
                    <a:lumMod val="50000"/>
                  </a:schemeClr>
                </a:solidFill>
                <a:latin typeface="Century Gothic" panose="020B0502020202020204" pitchFamily="34" charset="0"/>
              </a:rPr>
              <a:t>Tactical Decisions</a:t>
            </a:r>
            <a:endParaRPr lang="en-US" sz="2000" dirty="0">
              <a:solidFill>
                <a:schemeClr val="bg2">
                  <a:lumMod val="50000"/>
                </a:schemeClr>
              </a:solidFill>
              <a:latin typeface="Century Gothic" panose="020B0502020202020204" pitchFamily="34" charset="0"/>
            </a:endParaRPr>
          </a:p>
        </p:txBody>
      </p:sp>
      <p:sp>
        <p:nvSpPr>
          <p:cNvPr id="59" name="TextBox 58"/>
          <p:cNvSpPr txBox="1"/>
          <p:nvPr/>
        </p:nvSpPr>
        <p:spPr>
          <a:xfrm>
            <a:off x="6337310" y="4757293"/>
            <a:ext cx="5247587" cy="400110"/>
          </a:xfrm>
          <a:prstGeom prst="rect">
            <a:avLst/>
          </a:prstGeom>
          <a:noFill/>
        </p:spPr>
        <p:txBody>
          <a:bodyPr wrap="square" rtlCol="0">
            <a:spAutoFit/>
          </a:bodyPr>
          <a:lstStyle/>
          <a:p>
            <a:r>
              <a:rPr lang="en-US" sz="2000" dirty="0" smtClean="0">
                <a:solidFill>
                  <a:schemeClr val="bg2">
                    <a:lumMod val="50000"/>
                  </a:schemeClr>
                </a:solidFill>
                <a:latin typeface="Century Gothic" panose="020B0502020202020204" pitchFamily="34" charset="0"/>
              </a:rPr>
              <a:t>Incident Stabilization</a:t>
            </a:r>
            <a:endParaRPr lang="en-US" sz="2000"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8025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left)">
                                      <p:cBhvr>
                                        <p:cTn id="24" dur="500"/>
                                        <p:tgtEl>
                                          <p:spTgt spid="50"/>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right)">
                                      <p:cBhvr>
                                        <p:cTn id="27" dur="500"/>
                                        <p:tgtEl>
                                          <p:spTgt spid="5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up)">
                                      <p:cBhvr>
                                        <p:cTn id="30" dur="500"/>
                                        <p:tgtEl>
                                          <p:spTgt spid="49"/>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wipe(up)">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right)">
                                      <p:cBhvr>
                                        <p:cTn id="39" dur="500"/>
                                        <p:tgtEl>
                                          <p:spTgt spid="55"/>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up)">
                                      <p:cBhvr>
                                        <p:cTn id="42" dur="500"/>
                                        <p:tgtEl>
                                          <p:spTgt spid="5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left)">
                                      <p:cBhvr>
                                        <p:cTn id="45" dur="500"/>
                                        <p:tgtEl>
                                          <p:spTgt spid="56"/>
                                        </p:tgtEl>
                                      </p:cBhvr>
                                    </p:animEffect>
                                  </p:childTnLst>
                                </p:cTn>
                              </p:par>
                              <p:par>
                                <p:cTn id="46" presetID="1" presetClass="entr" presetSubtype="0" fill="hold" nodeType="withEffect">
                                  <p:stCondLst>
                                    <p:cond delay="0"/>
                                  </p:stCondLst>
                                  <p:childTnLst>
                                    <p:set>
                                      <p:cBhvr>
                                        <p:cTn id="47" dur="1" fill="hold">
                                          <p:stCondLst>
                                            <p:cond delay="0"/>
                                          </p:stCondLst>
                                        </p:cTn>
                                        <p:tgtEl>
                                          <p:spTgt spid="84"/>
                                        </p:tgtEl>
                                        <p:attrNameLst>
                                          <p:attrName>style.visibility</p:attrName>
                                        </p:attrNameLst>
                                      </p:cBhvr>
                                      <p:to>
                                        <p:strVal val="visible"/>
                                      </p:to>
                                    </p:se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500"/>
                                        <p:tgtEl>
                                          <p:spTgt spid="77"/>
                                        </p:tgtEl>
                                      </p:cBhvr>
                                    </p:animEffect>
                                  </p:childTnLst>
                                </p:cTn>
                              </p:par>
                            </p:childTnLst>
                          </p:cTn>
                        </p:par>
                        <p:par>
                          <p:cTn id="52" fill="hold">
                            <p:stCondLst>
                              <p:cond delay="1000"/>
                            </p:stCondLst>
                            <p:childTnLst>
                              <p:par>
                                <p:cTn id="53" presetID="22" presetClass="entr" presetSubtype="1" fill="hold" nodeType="after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wipe(up)">
                                      <p:cBhvr>
                                        <p:cTn id="5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49" grpId="0" animBg="1"/>
      <p:bldP spid="50" grpId="0" animBg="1"/>
      <p:bldP spid="51" grpId="0" animBg="1"/>
      <p:bldP spid="13" grpId="0" animBg="1"/>
      <p:bldP spid="7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49000"/>
                    </a14:imgEffect>
                  </a14:imgLayer>
                </a14:imgProps>
              </a:ext>
              <a:ext uri="{28A0092B-C50C-407E-A947-70E740481C1C}">
                <a14:useLocalDpi xmlns:a14="http://schemas.microsoft.com/office/drawing/2010/main" val="0"/>
              </a:ext>
            </a:extLst>
          </a:blip>
          <a:srcRect t="2741"/>
          <a:stretch/>
        </p:blipFill>
        <p:spPr>
          <a:xfrm>
            <a:off x="0" y="0"/>
            <a:ext cx="12192000" cy="6857999"/>
          </a:xfrm>
          <a:prstGeom prst="rect">
            <a:avLst/>
          </a:prstGeom>
        </p:spPr>
      </p:pic>
      <p:sp>
        <p:nvSpPr>
          <p:cNvPr id="2" name="Rectangle 1"/>
          <p:cNvSpPr/>
          <p:nvPr/>
        </p:nvSpPr>
        <p:spPr>
          <a:xfrm>
            <a:off x="0" y="-1"/>
            <a:ext cx="12192000" cy="914400"/>
          </a:xfrm>
          <a:prstGeom prst="rect">
            <a:avLst/>
          </a:prstGeom>
          <a:solidFill>
            <a:schemeClr val="tx1">
              <a:alpha val="83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smtClean="0">
                <a:solidFill>
                  <a:schemeClr val="bg1"/>
                </a:solidFill>
                <a:latin typeface="Century Gothic" panose="020B0502020202020204" pitchFamily="34" charset="0"/>
              </a:rPr>
              <a:t>CH 6:  Facility Readiness</a:t>
            </a:r>
            <a:endParaRPr lang="en-US" sz="4000" dirty="0">
              <a:solidFill>
                <a:schemeClr val="bg1"/>
              </a:solidFill>
              <a:latin typeface="Century Gothic" panose="020B0502020202020204" pitchFamily="34" charset="0"/>
            </a:endParaRPr>
          </a:p>
        </p:txBody>
      </p:sp>
      <p:sp>
        <p:nvSpPr>
          <p:cNvPr id="3" name="Rectangle 2"/>
          <p:cNvSpPr/>
          <p:nvPr/>
        </p:nvSpPr>
        <p:spPr>
          <a:xfrm>
            <a:off x="0" y="914399"/>
            <a:ext cx="12192000" cy="1252011"/>
          </a:xfrm>
          <a:prstGeom prst="rect">
            <a:avLst/>
          </a:prstGeom>
          <a:solidFill>
            <a:srgbClr val="0070C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4129398"/>
            <a:ext cx="12192000" cy="2728602"/>
          </a:xfrm>
          <a:prstGeom prst="rect">
            <a:avLst/>
          </a:prstGeom>
          <a:solidFill>
            <a:srgbClr val="960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3993154"/>
            <a:ext cx="12192000" cy="116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5503" y="1064027"/>
            <a:ext cx="4029114"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Impact" panose="020B0806030902050204" pitchFamily="34" charset="0"/>
              </a:rPr>
              <a:t>SETS MINIMUM REQUIREMENTS</a:t>
            </a:r>
            <a:endParaRPr lang="en-US" sz="24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9" name="TextBox 8"/>
          <p:cNvSpPr txBox="1"/>
          <p:nvPr/>
        </p:nvSpPr>
        <p:spPr>
          <a:xfrm>
            <a:off x="115503" y="4295015"/>
            <a:ext cx="5609436" cy="461665"/>
          </a:xfrm>
          <a:prstGeom prst="rect">
            <a:avLst/>
          </a:prstGeom>
          <a:noFill/>
        </p:spPr>
        <p:txBody>
          <a:bodyPr wrap="square" rtlCol="0">
            <a:spAutoFit/>
          </a:bodyPr>
          <a:lstStyle>
            <a:defPPr>
              <a:defRPr lang="en-US"/>
            </a:defPPr>
            <a:lvl1pPr>
              <a:defRPr sz="2400">
                <a:solidFill>
                  <a:schemeClr val="bg1"/>
                </a:solidFill>
                <a:latin typeface="Impact" panose="020B0806030902050204" pitchFamily="34" charset="0"/>
              </a:defRPr>
            </a:lvl1pPr>
          </a:lstStyle>
          <a:p>
            <a:r>
              <a:rPr lang="en-US" dirty="0" smtClean="0">
                <a:effectLst>
                  <a:outerShdw blurRad="38100" dist="38100" dir="2700000" algn="tl">
                    <a:srgbClr val="000000">
                      <a:alpha val="43137"/>
                    </a:srgbClr>
                  </a:outerShdw>
                </a:effectLst>
              </a:rPr>
              <a:t>NOTIFICATION &amp; EXERCISE</a:t>
            </a:r>
            <a:endParaRPr lang="en-US" dirty="0">
              <a:effectLst>
                <a:outerShdw blurRad="38100" dist="38100" dir="2700000" algn="tl">
                  <a:srgbClr val="000000">
                    <a:alpha val="43137"/>
                  </a:srgbClr>
                </a:outerShdw>
              </a:effectLst>
            </a:endParaRPr>
          </a:p>
        </p:txBody>
      </p:sp>
      <p:sp>
        <p:nvSpPr>
          <p:cNvPr id="10" name="TextBox 9"/>
          <p:cNvSpPr txBox="1"/>
          <p:nvPr/>
        </p:nvSpPr>
        <p:spPr>
          <a:xfrm>
            <a:off x="2521818" y="1475856"/>
            <a:ext cx="9478843" cy="646331"/>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Design, operation, and maintenance of buildings and occupancies for safety to life from active shooter / hostile event</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6" name="TextBox 15"/>
          <p:cNvSpPr txBox="1"/>
          <p:nvPr/>
        </p:nvSpPr>
        <p:spPr>
          <a:xfrm>
            <a:off x="2521818" y="4785281"/>
            <a:ext cx="9478843" cy="646331"/>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Notification process or system should be designed as to not confuse it with the fire alarm signal</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sp>
        <p:nvSpPr>
          <p:cNvPr id="22" name="Rectangle 21"/>
          <p:cNvSpPr/>
          <p:nvPr/>
        </p:nvSpPr>
        <p:spPr>
          <a:xfrm>
            <a:off x="0" y="2166411"/>
            <a:ext cx="12192000" cy="116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2277847"/>
            <a:ext cx="12192000" cy="1730950"/>
          </a:xfrm>
          <a:prstGeom prst="rect">
            <a:avLst/>
          </a:prstGeom>
          <a:solidFill>
            <a:srgbClr val="00B05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15502" y="2546424"/>
            <a:ext cx="9751511" cy="461665"/>
          </a:xfrm>
          <a:prstGeom prst="rect">
            <a:avLst/>
          </a:prstGeom>
          <a:noFill/>
        </p:spPr>
        <p:txBody>
          <a:bodyPr wrap="square" rtlCol="0">
            <a:spAutoFit/>
          </a:bodyPr>
          <a:lstStyle>
            <a:defPPr>
              <a:defRPr lang="en-US"/>
            </a:defPPr>
            <a:lvl1pPr>
              <a:defRPr sz="2400">
                <a:solidFill>
                  <a:schemeClr val="bg1"/>
                </a:solidFill>
                <a:latin typeface="Impact" panose="020B0806030902050204" pitchFamily="34" charset="0"/>
              </a:defRPr>
            </a:lvl1pPr>
          </a:lstStyle>
          <a:p>
            <a:r>
              <a:rPr lang="en-US" dirty="0" smtClean="0">
                <a:effectLst>
                  <a:outerShdw blurRad="38100" dist="38100" dir="2700000" algn="tl">
                    <a:srgbClr val="000000">
                      <a:alpha val="43137"/>
                    </a:srgbClr>
                  </a:outerShdw>
                </a:effectLst>
              </a:rPr>
              <a:t>ACTIVE SHOOTER/HOSTILE EVENT ANNEX</a:t>
            </a:r>
            <a:endParaRPr lang="en-US" dirty="0">
              <a:effectLst>
                <a:outerShdw blurRad="38100" dist="38100" dir="2700000" algn="tl">
                  <a:srgbClr val="000000">
                    <a:alpha val="43137"/>
                  </a:srgbClr>
                </a:outerShdw>
              </a:effectLst>
            </a:endParaRPr>
          </a:p>
        </p:txBody>
      </p:sp>
      <p:sp>
        <p:nvSpPr>
          <p:cNvPr id="25" name="TextBox 24"/>
          <p:cNvSpPr txBox="1"/>
          <p:nvPr/>
        </p:nvSpPr>
        <p:spPr>
          <a:xfrm>
            <a:off x="2521819" y="3128689"/>
            <a:ext cx="7178772"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Will be required of all facilities per NFPA 101, Life Safety Code</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p:cNvSpPr txBox="1"/>
          <p:nvPr/>
        </p:nvSpPr>
        <p:spPr>
          <a:xfrm>
            <a:off x="2521819" y="3544217"/>
            <a:ext cx="7668126"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Will be required to drill annually </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9" name="TextBox 28"/>
          <p:cNvSpPr txBox="1"/>
          <p:nvPr/>
        </p:nvSpPr>
        <p:spPr>
          <a:xfrm>
            <a:off x="2506613" y="5517884"/>
            <a:ext cx="8429341"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Building owners and operations must annually exercise their procedures</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30" name="TextBox 29"/>
          <p:cNvSpPr txBox="1"/>
          <p:nvPr/>
        </p:nvSpPr>
        <p:spPr>
          <a:xfrm>
            <a:off x="2506612" y="5973488"/>
            <a:ext cx="8429341" cy="646331"/>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Annual exercise should involve different portions of the structure each year</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03010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6" grpId="0"/>
      <p:bldP spid="24" grpId="0"/>
      <p:bldP spid="25" grpId="0"/>
      <p:bldP spid="26" grpId="0"/>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51" name="Right Triangle 50"/>
          <p:cNvSpPr/>
          <p:nvPr/>
        </p:nvSpPr>
        <p:spPr>
          <a:xfrm>
            <a:off x="0" y="0"/>
            <a:ext cx="12192000" cy="6858000"/>
          </a:xfrm>
          <a:prstGeom prst="rtTriangle">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Triangle 51"/>
          <p:cNvSpPr/>
          <p:nvPr/>
        </p:nvSpPr>
        <p:spPr>
          <a:xfrm flipH="1">
            <a:off x="0" y="2512"/>
            <a:ext cx="12192000" cy="6858000"/>
          </a:xfrm>
          <a:prstGeom prst="rtTriangl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208723" y="239255"/>
            <a:ext cx="9530753"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CH 12:  RESPONDER COMPETENCIES</a:t>
            </a:r>
            <a:endParaRPr lang="en-US" sz="4000" dirty="0">
              <a:solidFill>
                <a:schemeClr val="bg1"/>
              </a:solidFill>
              <a:latin typeface="Century Gothic" panose="020B0502020202020204" pitchFamily="34" charset="0"/>
            </a:endParaRPr>
          </a:p>
        </p:txBody>
      </p:sp>
      <p:sp>
        <p:nvSpPr>
          <p:cNvPr id="54" name="TextBox 53"/>
          <p:cNvSpPr txBox="1"/>
          <p:nvPr/>
        </p:nvSpPr>
        <p:spPr>
          <a:xfrm>
            <a:off x="2664014" y="1548080"/>
            <a:ext cx="8462006" cy="1569660"/>
          </a:xfrm>
          <a:prstGeom prst="rect">
            <a:avLst/>
          </a:prstGeom>
          <a:no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latin typeface="Century Gothic" panose="020B0502020202020204" pitchFamily="34" charset="0"/>
              </a:rPr>
              <a:t>Provide law enforcement officers who, in the course of duties, may encounter ASHER incidents with the knowledge and skills to respond effectively and efficiently in an integrated manner.</a:t>
            </a:r>
            <a:endParaRPr lang="en-US" sz="24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pic>
        <p:nvPicPr>
          <p:cNvPr id="58" name="Picture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59" name="Picture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pic>
        <p:nvPicPr>
          <p:cNvPr id="21" name="Picture 20"/>
          <p:cNvPicPr>
            <a:picLocks noChangeAspect="1"/>
          </p:cNvPicPr>
          <p:nvPr/>
        </p:nvPicPr>
        <p:blipFill rotWithShape="1">
          <a:blip r:embed="rId3"/>
          <a:srcRect b="10724"/>
          <a:stretch/>
        </p:blipFill>
        <p:spPr>
          <a:xfrm>
            <a:off x="2057400" y="3813187"/>
            <a:ext cx="7796812" cy="2765315"/>
          </a:xfrm>
          <a:prstGeom prst="rect">
            <a:avLst/>
          </a:prstGeom>
        </p:spPr>
      </p:pic>
      <p:grpSp>
        <p:nvGrpSpPr>
          <p:cNvPr id="22" name="Group 21"/>
          <p:cNvGrpSpPr/>
          <p:nvPr/>
        </p:nvGrpSpPr>
        <p:grpSpPr>
          <a:xfrm>
            <a:off x="1031570" y="1496512"/>
            <a:ext cx="1587131" cy="1621228"/>
            <a:chOff x="4707286" y="385227"/>
            <a:chExt cx="1679567" cy="1753821"/>
          </a:xfrm>
        </p:grpSpPr>
        <p:sp>
          <p:nvSpPr>
            <p:cNvPr id="23" name="Rectangle 22"/>
            <p:cNvSpPr/>
            <p:nvPr/>
          </p:nvSpPr>
          <p:spPr>
            <a:xfrm>
              <a:off x="4711566" y="473878"/>
              <a:ext cx="1665170" cy="1665170"/>
            </a:xfrm>
            <a:prstGeom prst="rect">
              <a:avLst/>
            </a:prstGeom>
            <a:gradFill flip="none" rotWithShape="1">
              <a:gsLst>
                <a:gs pos="0">
                  <a:schemeClr val="accent1">
                    <a:lumMod val="50000"/>
                  </a:schemeClr>
                </a:gs>
                <a:gs pos="100000">
                  <a:srgbClr val="0066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5979" y="847692"/>
              <a:ext cx="917542" cy="917542"/>
            </a:xfrm>
            <a:prstGeom prst="rect">
              <a:avLst/>
            </a:prstGeom>
          </p:spPr>
        </p:pic>
        <p:sp>
          <p:nvSpPr>
            <p:cNvPr id="25" name="TextBox 24"/>
            <p:cNvSpPr txBox="1"/>
            <p:nvPr/>
          </p:nvSpPr>
          <p:spPr>
            <a:xfrm>
              <a:off x="4721682" y="385227"/>
              <a:ext cx="1665171"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LAW</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p:cNvSpPr txBox="1"/>
            <p:nvPr/>
          </p:nvSpPr>
          <p:spPr>
            <a:xfrm>
              <a:off x="4707286" y="1704963"/>
              <a:ext cx="1665171"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AGENCY</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287679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51" name="Right Triangle 50"/>
          <p:cNvSpPr/>
          <p:nvPr/>
        </p:nvSpPr>
        <p:spPr>
          <a:xfrm>
            <a:off x="0" y="0"/>
            <a:ext cx="12192000" cy="6858000"/>
          </a:xfrm>
          <a:prstGeom prst="rtTriangle">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Triangle 51"/>
          <p:cNvSpPr/>
          <p:nvPr/>
        </p:nvSpPr>
        <p:spPr>
          <a:xfrm flipH="1">
            <a:off x="0" y="2512"/>
            <a:ext cx="12192000" cy="6858000"/>
          </a:xfrm>
          <a:prstGeom prst="rtTriangl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208723" y="239255"/>
            <a:ext cx="9530753"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CH 13:  RESPONDER COMPETENCIES</a:t>
            </a:r>
            <a:endParaRPr lang="en-US" sz="4000" dirty="0">
              <a:solidFill>
                <a:schemeClr val="bg1"/>
              </a:solidFill>
              <a:latin typeface="Century Gothic" panose="020B0502020202020204" pitchFamily="34" charset="0"/>
            </a:endParaRPr>
          </a:p>
        </p:txBody>
      </p:sp>
      <p:sp>
        <p:nvSpPr>
          <p:cNvPr id="54" name="TextBox 53"/>
          <p:cNvSpPr txBox="1"/>
          <p:nvPr/>
        </p:nvSpPr>
        <p:spPr>
          <a:xfrm>
            <a:off x="3101971" y="1387949"/>
            <a:ext cx="8462006" cy="1569660"/>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Century Gothic" panose="020B0502020202020204" pitchFamily="34" charset="0"/>
              </a:rPr>
              <a:t>To provide fire and EMS personnel who in the course of duties could encounter ASHER incidents with the knowledge and skills to respond effectively and efficiently in an integrated manner.</a:t>
            </a:r>
          </a:p>
        </p:txBody>
      </p:sp>
      <p:pic>
        <p:nvPicPr>
          <p:cNvPr id="58" name="Picture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59" name="Picture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grpSp>
        <p:nvGrpSpPr>
          <p:cNvPr id="14" name="Group 13"/>
          <p:cNvGrpSpPr/>
          <p:nvPr/>
        </p:nvGrpSpPr>
        <p:grpSpPr>
          <a:xfrm>
            <a:off x="449913" y="1462080"/>
            <a:ext cx="1275133" cy="1341356"/>
            <a:chOff x="3046389" y="387390"/>
            <a:chExt cx="1665177" cy="1751658"/>
          </a:xfrm>
        </p:grpSpPr>
        <p:sp>
          <p:nvSpPr>
            <p:cNvPr id="15" name="Rectangle 14"/>
            <p:cNvSpPr/>
            <p:nvPr/>
          </p:nvSpPr>
          <p:spPr>
            <a:xfrm>
              <a:off x="3046396" y="473878"/>
              <a:ext cx="1665170" cy="1665170"/>
            </a:xfrm>
            <a:prstGeom prst="rect">
              <a:avLst/>
            </a:prstGeom>
            <a:gradFill flip="none" rotWithShape="1">
              <a:gsLst>
                <a:gs pos="0">
                  <a:srgbClr val="8E0000"/>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611" y="847692"/>
              <a:ext cx="918740" cy="917542"/>
            </a:xfrm>
            <a:prstGeom prst="rect">
              <a:avLst/>
            </a:prstGeom>
          </p:spPr>
        </p:pic>
        <p:sp>
          <p:nvSpPr>
            <p:cNvPr id="17" name="TextBox 16"/>
            <p:cNvSpPr txBox="1"/>
            <p:nvPr/>
          </p:nvSpPr>
          <p:spPr>
            <a:xfrm>
              <a:off x="3046389" y="387390"/>
              <a:ext cx="1665171"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FIRE</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8" name="TextBox 17"/>
            <p:cNvSpPr txBox="1"/>
            <p:nvPr/>
          </p:nvSpPr>
          <p:spPr>
            <a:xfrm>
              <a:off x="3046389" y="1716041"/>
              <a:ext cx="1665170"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AGENCY</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19" name="Group 18"/>
          <p:cNvGrpSpPr/>
          <p:nvPr/>
        </p:nvGrpSpPr>
        <p:grpSpPr>
          <a:xfrm>
            <a:off x="1725046" y="1478571"/>
            <a:ext cx="1290629" cy="1330056"/>
            <a:chOff x="4315272" y="425105"/>
            <a:chExt cx="1685415" cy="1736901"/>
          </a:xfrm>
        </p:grpSpPr>
        <p:sp>
          <p:nvSpPr>
            <p:cNvPr id="20" name="Rectangle 19"/>
            <p:cNvSpPr/>
            <p:nvPr/>
          </p:nvSpPr>
          <p:spPr>
            <a:xfrm>
              <a:off x="4315277" y="501318"/>
              <a:ext cx="1665169" cy="1660688"/>
            </a:xfrm>
            <a:prstGeom prst="rect">
              <a:avLst/>
            </a:prstGeom>
            <a:gradFill flip="none" rotWithShape="1">
              <a:gsLst>
                <a:gs pos="0">
                  <a:srgbClr val="4A00B8"/>
                </a:gs>
                <a:gs pos="100000">
                  <a:srgbClr val="6600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4669894" y="894905"/>
              <a:ext cx="955936" cy="869032"/>
            </a:xfrm>
            <a:custGeom>
              <a:avLst/>
              <a:gdLst>
                <a:gd name="connsiteX0" fmla="*/ 887673 w 2384380"/>
                <a:gd name="connsiteY0" fmla="*/ 218696 h 2384382"/>
                <a:gd name="connsiteX1" fmla="*/ 887673 w 2384380"/>
                <a:gd name="connsiteY1" fmla="*/ 664753 h 2384382"/>
                <a:gd name="connsiteX2" fmla="*/ 501377 w 2384380"/>
                <a:gd name="connsiteY2" fmla="*/ 441724 h 2384382"/>
                <a:gd name="connsiteX3" fmla="*/ 196860 w 2384380"/>
                <a:gd name="connsiteY3" fmla="*/ 969163 h 2384382"/>
                <a:gd name="connsiteX4" fmla="*/ 583156 w 2384380"/>
                <a:gd name="connsiteY4" fmla="*/ 1192192 h 2384382"/>
                <a:gd name="connsiteX5" fmla="*/ 196860 w 2384380"/>
                <a:gd name="connsiteY5" fmla="*/ 1415220 h 2384382"/>
                <a:gd name="connsiteX6" fmla="*/ 501377 w 2384380"/>
                <a:gd name="connsiteY6" fmla="*/ 1942659 h 2384382"/>
                <a:gd name="connsiteX7" fmla="*/ 887673 w 2384380"/>
                <a:gd name="connsiteY7" fmla="*/ 1719630 h 2384382"/>
                <a:gd name="connsiteX8" fmla="*/ 887673 w 2384380"/>
                <a:gd name="connsiteY8" fmla="*/ 2165687 h 2384382"/>
                <a:gd name="connsiteX9" fmla="*/ 1496708 w 2384380"/>
                <a:gd name="connsiteY9" fmla="*/ 2165687 h 2384382"/>
                <a:gd name="connsiteX10" fmla="*/ 1496707 w 2384380"/>
                <a:gd name="connsiteY10" fmla="*/ 1719630 h 2384382"/>
                <a:gd name="connsiteX11" fmla="*/ 1883003 w 2384380"/>
                <a:gd name="connsiteY11" fmla="*/ 1942659 h 2384382"/>
                <a:gd name="connsiteX12" fmla="*/ 2187520 w 2384380"/>
                <a:gd name="connsiteY12" fmla="*/ 1415220 h 2384382"/>
                <a:gd name="connsiteX13" fmla="*/ 1801224 w 2384380"/>
                <a:gd name="connsiteY13" fmla="*/ 1192192 h 2384382"/>
                <a:gd name="connsiteX14" fmla="*/ 2187521 w 2384380"/>
                <a:gd name="connsiteY14" fmla="*/ 969164 h 2384382"/>
                <a:gd name="connsiteX15" fmla="*/ 1883003 w 2384380"/>
                <a:gd name="connsiteY15" fmla="*/ 441725 h 2384382"/>
                <a:gd name="connsiteX16" fmla="*/ 1496707 w 2384380"/>
                <a:gd name="connsiteY16" fmla="*/ 664753 h 2384382"/>
                <a:gd name="connsiteX17" fmla="*/ 1496707 w 2384380"/>
                <a:gd name="connsiteY17" fmla="*/ 218696 h 2384382"/>
                <a:gd name="connsiteX18" fmla="*/ 1192190 w 2384380"/>
                <a:gd name="connsiteY18" fmla="*/ 0 h 2384382"/>
                <a:gd name="connsiteX19" fmla="*/ 2384380 w 2384380"/>
                <a:gd name="connsiteY19" fmla="*/ 1192191 h 2384382"/>
                <a:gd name="connsiteX20" fmla="*/ 1192190 w 2384380"/>
                <a:gd name="connsiteY20" fmla="*/ 2384382 h 2384382"/>
                <a:gd name="connsiteX21" fmla="*/ 0 w 2384380"/>
                <a:gd name="connsiteY21" fmla="*/ 1192191 h 2384382"/>
                <a:gd name="connsiteX22" fmla="*/ 1192190 w 2384380"/>
                <a:gd name="connsiteY22" fmla="*/ 0 h 238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4380" h="2384382">
                  <a:moveTo>
                    <a:pt x="887673" y="218696"/>
                  </a:moveTo>
                  <a:lnTo>
                    <a:pt x="887673" y="664753"/>
                  </a:lnTo>
                  <a:lnTo>
                    <a:pt x="501377" y="441724"/>
                  </a:lnTo>
                  <a:lnTo>
                    <a:pt x="196860" y="969163"/>
                  </a:lnTo>
                  <a:lnTo>
                    <a:pt x="583156" y="1192192"/>
                  </a:lnTo>
                  <a:lnTo>
                    <a:pt x="196860" y="1415220"/>
                  </a:lnTo>
                  <a:lnTo>
                    <a:pt x="501377" y="1942659"/>
                  </a:lnTo>
                  <a:lnTo>
                    <a:pt x="887673" y="1719630"/>
                  </a:lnTo>
                  <a:lnTo>
                    <a:pt x="887673" y="2165687"/>
                  </a:lnTo>
                  <a:lnTo>
                    <a:pt x="1496708" y="2165687"/>
                  </a:lnTo>
                  <a:lnTo>
                    <a:pt x="1496707" y="1719630"/>
                  </a:lnTo>
                  <a:lnTo>
                    <a:pt x="1883003" y="1942659"/>
                  </a:lnTo>
                  <a:lnTo>
                    <a:pt x="2187520" y="1415220"/>
                  </a:lnTo>
                  <a:lnTo>
                    <a:pt x="1801224" y="1192192"/>
                  </a:lnTo>
                  <a:lnTo>
                    <a:pt x="2187521" y="969164"/>
                  </a:lnTo>
                  <a:lnTo>
                    <a:pt x="1883003" y="441725"/>
                  </a:lnTo>
                  <a:lnTo>
                    <a:pt x="1496707" y="664753"/>
                  </a:lnTo>
                  <a:lnTo>
                    <a:pt x="1496707" y="218696"/>
                  </a:lnTo>
                  <a:close/>
                  <a:moveTo>
                    <a:pt x="1192190" y="0"/>
                  </a:moveTo>
                  <a:cubicBezTo>
                    <a:pt x="1850618" y="0"/>
                    <a:pt x="2384380" y="533762"/>
                    <a:pt x="2384380" y="1192191"/>
                  </a:cubicBezTo>
                  <a:cubicBezTo>
                    <a:pt x="2384380" y="1850620"/>
                    <a:pt x="1850618" y="2384382"/>
                    <a:pt x="1192190" y="2384382"/>
                  </a:cubicBezTo>
                  <a:cubicBezTo>
                    <a:pt x="533762" y="2384382"/>
                    <a:pt x="0" y="1850620"/>
                    <a:pt x="0" y="1192191"/>
                  </a:cubicBezTo>
                  <a:cubicBezTo>
                    <a:pt x="0" y="533762"/>
                    <a:pt x="533762" y="0"/>
                    <a:pt x="1192190" y="0"/>
                  </a:cubicBezTo>
                  <a:close/>
                </a:path>
              </a:pathLst>
            </a:cu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315272" y="425105"/>
              <a:ext cx="1665170"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EMS</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9" name="TextBox 28"/>
            <p:cNvSpPr txBox="1"/>
            <p:nvPr/>
          </p:nvSpPr>
          <p:spPr>
            <a:xfrm>
              <a:off x="4335516" y="1724349"/>
              <a:ext cx="1665171"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AGENCY</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pic>
        <p:nvPicPr>
          <p:cNvPr id="30" name="Picture 29"/>
          <p:cNvPicPr>
            <a:picLocks noChangeAspect="1"/>
          </p:cNvPicPr>
          <p:nvPr/>
        </p:nvPicPr>
        <p:blipFill>
          <a:blip r:embed="rId4"/>
          <a:stretch>
            <a:fillRect/>
          </a:stretch>
        </p:blipFill>
        <p:spPr>
          <a:xfrm>
            <a:off x="2118064" y="3302851"/>
            <a:ext cx="8119241" cy="3411209"/>
          </a:xfrm>
          <a:prstGeom prst="rect">
            <a:avLst/>
          </a:prstGeom>
        </p:spPr>
      </p:pic>
    </p:spTree>
    <p:extLst>
      <p:ext uri="{BB962C8B-B14F-4D97-AF65-F5344CB8AC3E}">
        <p14:creationId xmlns:p14="http://schemas.microsoft.com/office/powerpoint/2010/main" val="260731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sp>
        <p:nvSpPr>
          <p:cNvPr id="6" name="TextBox 5"/>
          <p:cNvSpPr txBox="1"/>
          <p:nvPr/>
        </p:nvSpPr>
        <p:spPr>
          <a:xfrm>
            <a:off x="405845" y="228600"/>
            <a:ext cx="9980545" cy="646331"/>
          </a:xfrm>
          <a:prstGeom prst="rect">
            <a:avLst/>
          </a:prstGeom>
          <a:noFill/>
        </p:spPr>
        <p:txBody>
          <a:bodyPr wrap="square" rtlCol="0">
            <a:spAutoFit/>
          </a:bodyPr>
          <a:lstStyle/>
          <a:p>
            <a:r>
              <a:rPr lang="en-US" sz="3600" spc="600" dirty="0" smtClean="0">
                <a:solidFill>
                  <a:schemeClr val="bg1"/>
                </a:solidFill>
                <a:effectLst>
                  <a:outerShdw blurRad="38100" dist="38100" dir="2700000" algn="tl">
                    <a:srgbClr val="000000">
                      <a:alpha val="43137"/>
                    </a:srgbClr>
                  </a:outerShdw>
                </a:effectLst>
                <a:latin typeface="Agency FB" panose="020B0503020202020204" pitchFamily="34" charset="0"/>
              </a:rPr>
              <a:t>CH 14:  PERSONAL PROTECTIVE EQUIPMENT</a:t>
            </a:r>
            <a:endParaRPr lang="en-US" sz="3600" spc="600"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11" name="Rectangle 10"/>
          <p:cNvSpPr/>
          <p:nvPr/>
        </p:nvSpPr>
        <p:spPr>
          <a:xfrm>
            <a:off x="-125128" y="1004836"/>
            <a:ext cx="12435840" cy="3517468"/>
          </a:xfrm>
          <a:prstGeom prst="rect">
            <a:avLst/>
          </a:prstGeom>
          <a:solidFill>
            <a:schemeClr val="bg1">
              <a:alpha val="92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lumMod val="95000"/>
                    <a:lumOff val="5000"/>
                  </a:schemeClr>
                </a:solidFill>
              </a:rPr>
              <a:t>Fire and EMS vests for warm and hot zone are required but what does that mean?  </a:t>
            </a:r>
          </a:p>
          <a:p>
            <a:pPr marL="1262063" lvl="1" indent="-342900">
              <a:buFont typeface="Arial" panose="020B0604020202020204" pitchFamily="34" charset="0"/>
              <a:buChar char="•"/>
            </a:pPr>
            <a:r>
              <a:rPr lang="en-US" sz="2400" dirty="0">
                <a:solidFill>
                  <a:schemeClr val="tx1">
                    <a:lumMod val="95000"/>
                    <a:lumOff val="5000"/>
                  </a:schemeClr>
                </a:solidFill>
              </a:rPr>
              <a:t>It means that if you are in those zones you need to wear the vest. </a:t>
            </a:r>
          </a:p>
          <a:p>
            <a:pPr marL="1262063" lvl="1" indent="-342900">
              <a:buFont typeface="Arial" panose="020B0604020202020204" pitchFamily="34" charset="0"/>
              <a:buChar char="•"/>
            </a:pPr>
            <a:r>
              <a:rPr lang="en-US" sz="2400" dirty="0">
                <a:solidFill>
                  <a:schemeClr val="tx1">
                    <a:lumMod val="95000"/>
                    <a:lumOff val="5000"/>
                  </a:schemeClr>
                </a:solidFill>
              </a:rPr>
              <a:t>However, the committee understands that it is impossible for this to happen tomorrow.  </a:t>
            </a:r>
          </a:p>
          <a:p>
            <a:pPr marL="1262063" lvl="1" indent="-342900">
              <a:buFont typeface="Arial" panose="020B0604020202020204" pitchFamily="34" charset="0"/>
              <a:buChar char="•"/>
            </a:pPr>
            <a:r>
              <a:rPr lang="en-US" sz="2400" dirty="0">
                <a:solidFill>
                  <a:schemeClr val="tx1">
                    <a:lumMod val="95000"/>
                    <a:lumOff val="5000"/>
                  </a:schemeClr>
                </a:solidFill>
              </a:rPr>
              <a:t>There is a provision in the standard that empowers the incident commander to send personnel into those zones without vests for the purpose of saving a life – but it will need to be investigated and reported in the after action. </a:t>
            </a:r>
          </a:p>
        </p:txBody>
      </p:sp>
      <p:pic>
        <p:nvPicPr>
          <p:cNvPr id="7" name="Picture 6"/>
          <p:cNvPicPr>
            <a:picLocks noChangeAspect="1"/>
          </p:cNvPicPr>
          <p:nvPr/>
        </p:nvPicPr>
        <p:blipFill>
          <a:blip r:embed="rId3"/>
          <a:stretch>
            <a:fillRect/>
          </a:stretch>
        </p:blipFill>
        <p:spPr>
          <a:xfrm>
            <a:off x="2632496" y="4161774"/>
            <a:ext cx="6468879" cy="1780465"/>
          </a:xfrm>
          <a:prstGeom prst="rect">
            <a:avLst/>
          </a:prstGeom>
        </p:spPr>
      </p:pic>
    </p:spTree>
    <p:extLst>
      <p:ext uri="{BB962C8B-B14F-4D97-AF65-F5344CB8AC3E}">
        <p14:creationId xmlns:p14="http://schemas.microsoft.com/office/powerpoint/2010/main" val="49663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49000"/>
                    </a14:imgEffect>
                  </a14:imgLayer>
                </a14:imgProps>
              </a:ext>
              <a:ext uri="{28A0092B-C50C-407E-A947-70E740481C1C}">
                <a14:useLocalDpi xmlns:a14="http://schemas.microsoft.com/office/drawing/2010/main" val="0"/>
              </a:ext>
            </a:extLst>
          </a:blip>
          <a:srcRect t="2741"/>
          <a:stretch/>
        </p:blipFill>
        <p:spPr>
          <a:xfrm>
            <a:off x="0" y="0"/>
            <a:ext cx="12192000" cy="6857999"/>
          </a:xfrm>
          <a:prstGeom prst="rect">
            <a:avLst/>
          </a:prstGeom>
        </p:spPr>
      </p:pic>
      <p:sp>
        <p:nvSpPr>
          <p:cNvPr id="2" name="Rectangle 1"/>
          <p:cNvSpPr/>
          <p:nvPr/>
        </p:nvSpPr>
        <p:spPr>
          <a:xfrm>
            <a:off x="0" y="-1"/>
            <a:ext cx="12192000" cy="914400"/>
          </a:xfrm>
          <a:prstGeom prst="rect">
            <a:avLst/>
          </a:prstGeom>
          <a:solidFill>
            <a:schemeClr val="tx1">
              <a:alpha val="83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smtClean="0">
                <a:solidFill>
                  <a:schemeClr val="bg1"/>
                </a:solidFill>
                <a:latin typeface="Century Gothic" panose="020B0502020202020204" pitchFamily="34" charset="0"/>
              </a:rPr>
              <a:t>CH 17:  PUBLIC INFORMATION</a:t>
            </a:r>
            <a:endParaRPr lang="en-US" sz="4000" dirty="0">
              <a:solidFill>
                <a:schemeClr val="bg1"/>
              </a:solidFill>
              <a:latin typeface="Century Gothic" panose="020B0502020202020204" pitchFamily="34" charset="0"/>
            </a:endParaRPr>
          </a:p>
        </p:txBody>
      </p:sp>
      <p:sp>
        <p:nvSpPr>
          <p:cNvPr id="3" name="Rectangle 2"/>
          <p:cNvSpPr/>
          <p:nvPr/>
        </p:nvSpPr>
        <p:spPr>
          <a:xfrm>
            <a:off x="0" y="914399"/>
            <a:ext cx="12192000" cy="1252011"/>
          </a:xfrm>
          <a:prstGeom prst="rect">
            <a:avLst/>
          </a:prstGeom>
          <a:solidFill>
            <a:srgbClr val="0070C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4129398"/>
            <a:ext cx="12192000" cy="2728602"/>
          </a:xfrm>
          <a:prstGeom prst="rect">
            <a:avLst/>
          </a:prstGeom>
          <a:solidFill>
            <a:srgbClr val="960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3993154"/>
            <a:ext cx="12192000" cy="116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5503" y="1064027"/>
            <a:ext cx="4029114"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Impact" panose="020B0806030902050204" pitchFamily="34" charset="0"/>
              </a:rPr>
              <a:t>SETS MINIMUM REQUIREMENTS</a:t>
            </a:r>
            <a:endParaRPr lang="en-US" sz="24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10" name="TextBox 9"/>
          <p:cNvSpPr txBox="1"/>
          <p:nvPr/>
        </p:nvSpPr>
        <p:spPr>
          <a:xfrm>
            <a:off x="2521818" y="1475856"/>
            <a:ext cx="9478843" cy="646331"/>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ASHER Program participants are disseminating information to the public as part of the joint information center and joint information system</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sp>
        <p:nvSpPr>
          <p:cNvPr id="22" name="Rectangle 21"/>
          <p:cNvSpPr/>
          <p:nvPr/>
        </p:nvSpPr>
        <p:spPr>
          <a:xfrm>
            <a:off x="0" y="2166411"/>
            <a:ext cx="12192000" cy="116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2277847"/>
            <a:ext cx="12192000" cy="1730950"/>
          </a:xfrm>
          <a:prstGeom prst="rect">
            <a:avLst/>
          </a:prstGeom>
          <a:solidFill>
            <a:srgbClr val="00B05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15502" y="2546424"/>
            <a:ext cx="9751511" cy="461665"/>
          </a:xfrm>
          <a:prstGeom prst="rect">
            <a:avLst/>
          </a:prstGeom>
          <a:noFill/>
        </p:spPr>
        <p:txBody>
          <a:bodyPr wrap="square" rtlCol="0">
            <a:spAutoFit/>
          </a:bodyPr>
          <a:lstStyle>
            <a:defPPr>
              <a:defRPr lang="en-US"/>
            </a:defPPr>
            <a:lvl1pPr>
              <a:defRPr sz="2400">
                <a:solidFill>
                  <a:schemeClr val="bg1"/>
                </a:solidFill>
                <a:latin typeface="Impact" panose="020B0806030902050204" pitchFamily="34" charset="0"/>
              </a:defRPr>
            </a:lvl1pPr>
          </a:lstStyle>
          <a:p>
            <a:r>
              <a:rPr lang="en-US" dirty="0" smtClean="0">
                <a:effectLst>
                  <a:outerShdw blurRad="38100" dist="38100" dir="2700000" algn="tl">
                    <a:srgbClr val="000000">
                      <a:alpha val="43137"/>
                    </a:srgbClr>
                  </a:outerShdw>
                </a:effectLst>
              </a:rPr>
              <a:t>IDENTIFIES FOLLOWING MEANS OF COMMUNICATION</a:t>
            </a:r>
            <a:endParaRPr lang="en-US" dirty="0">
              <a:effectLst>
                <a:outerShdw blurRad="38100" dist="38100" dir="2700000" algn="tl">
                  <a:srgbClr val="000000">
                    <a:alpha val="43137"/>
                  </a:srgbClr>
                </a:outerShdw>
              </a:effectLst>
            </a:endParaRPr>
          </a:p>
        </p:txBody>
      </p:sp>
      <p:sp>
        <p:nvSpPr>
          <p:cNvPr id="25" name="TextBox 24"/>
          <p:cNvSpPr txBox="1"/>
          <p:nvPr/>
        </p:nvSpPr>
        <p:spPr>
          <a:xfrm>
            <a:off x="2521819" y="3128689"/>
            <a:ext cx="8878364"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Social Media – stating it should be monitored as much as possible</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p:cNvSpPr txBox="1"/>
          <p:nvPr/>
        </p:nvSpPr>
        <p:spPr>
          <a:xfrm>
            <a:off x="2521819" y="3544217"/>
            <a:ext cx="7668126"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Direct to Public – identify the need for mass notification system</a:t>
            </a: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pic>
        <p:nvPicPr>
          <p:cNvPr id="27" name="Picture 26"/>
          <p:cNvPicPr>
            <a:picLocks noChangeAspect="1"/>
          </p:cNvPicPr>
          <p:nvPr/>
        </p:nvPicPr>
        <p:blipFill rotWithShape="1">
          <a:blip r:embed="rId5"/>
          <a:srcRect r="37899"/>
          <a:stretch/>
        </p:blipFill>
        <p:spPr>
          <a:xfrm>
            <a:off x="1196204" y="3981648"/>
            <a:ext cx="4131592" cy="3008005"/>
          </a:xfrm>
          <a:prstGeom prst="rect">
            <a:avLst/>
          </a:prstGeom>
        </p:spPr>
      </p:pic>
      <p:pic>
        <p:nvPicPr>
          <p:cNvPr id="4098" name="Picture 2" descr="Image result for emergency  communica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4894" y="4358163"/>
            <a:ext cx="3216027" cy="2271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27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4"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1" name="Right Triangle 50"/>
          <p:cNvSpPr/>
          <p:nvPr/>
        </p:nvSpPr>
        <p:spPr>
          <a:xfrm>
            <a:off x="0" y="0"/>
            <a:ext cx="12192000" cy="6858000"/>
          </a:xfrm>
          <a:prstGeom prst="rtTriangle">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Triangle 51"/>
          <p:cNvSpPr/>
          <p:nvPr/>
        </p:nvSpPr>
        <p:spPr>
          <a:xfrm flipH="1">
            <a:off x="0" y="2512"/>
            <a:ext cx="12192000" cy="6858000"/>
          </a:xfrm>
          <a:prstGeom prst="rtTriangl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208723" y="239255"/>
            <a:ext cx="9530753"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CH 19:  HOSPITAL PREPAREDNESS</a:t>
            </a:r>
            <a:endParaRPr lang="en-US" sz="4000" dirty="0">
              <a:solidFill>
                <a:schemeClr val="bg1"/>
              </a:solidFill>
              <a:latin typeface="Century Gothic" panose="020B0502020202020204" pitchFamily="34" charset="0"/>
            </a:endParaRPr>
          </a:p>
        </p:txBody>
      </p:sp>
      <p:sp>
        <p:nvSpPr>
          <p:cNvPr id="54" name="TextBox 53"/>
          <p:cNvSpPr txBox="1"/>
          <p:nvPr/>
        </p:nvSpPr>
        <p:spPr>
          <a:xfrm>
            <a:off x="922975" y="947141"/>
            <a:ext cx="8462006" cy="1200329"/>
          </a:xfrm>
          <a:prstGeom prst="rect">
            <a:avLst/>
          </a:prstGeom>
          <a:noFill/>
        </p:spPr>
        <p:txBody>
          <a:bodyPr wrap="square" rtlCol="0">
            <a:spAutoFit/>
          </a:bodyPr>
          <a:lstStyle/>
          <a:p>
            <a:r>
              <a:rPr lang="en-US" sz="2400" b="1" u="sng" dirty="0" smtClean="0">
                <a:solidFill>
                  <a:schemeClr val="bg1"/>
                </a:solidFill>
                <a:effectLst>
                  <a:outerShdw blurRad="38100" dist="38100" dir="2700000" algn="tl">
                    <a:srgbClr val="000000">
                      <a:alpha val="43137"/>
                    </a:srgbClr>
                  </a:outerShdw>
                </a:effectLst>
                <a:latin typeface="Century Gothic" panose="020B0502020202020204" pitchFamily="34" charset="0"/>
              </a:rPr>
              <a:t>PURPOSE</a:t>
            </a:r>
            <a:r>
              <a:rPr lang="en-US" sz="2400" b="1" dirty="0" smtClean="0">
                <a:solidFill>
                  <a:schemeClr val="bg1"/>
                </a:solidFill>
                <a:effectLst>
                  <a:outerShdw blurRad="38100" dist="38100" dir="2700000" algn="tl">
                    <a:srgbClr val="000000">
                      <a:alpha val="43137"/>
                    </a:srgbClr>
                  </a:outerShdw>
                </a:effectLst>
                <a:latin typeface="Century Gothic" panose="020B0502020202020204" pitchFamily="34" charset="0"/>
              </a:rPr>
              <a:t>:  Provide information and processes necessary to quickly and efficiently utilize a systematic approach to receiving of patients</a:t>
            </a:r>
            <a:endParaRPr lang="en-US" sz="24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pic>
        <p:nvPicPr>
          <p:cNvPr id="58" name="Picture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59" name="Picture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pic>
        <p:nvPicPr>
          <p:cNvPr id="21" name="Picture 20"/>
          <p:cNvPicPr>
            <a:picLocks noChangeAspect="1"/>
          </p:cNvPicPr>
          <p:nvPr/>
        </p:nvPicPr>
        <p:blipFill>
          <a:blip r:embed="rId3"/>
          <a:stretch>
            <a:fillRect/>
          </a:stretch>
        </p:blipFill>
        <p:spPr>
          <a:xfrm>
            <a:off x="4568502" y="2026849"/>
            <a:ext cx="7093185" cy="2784582"/>
          </a:xfrm>
          <a:prstGeom prst="rect">
            <a:avLst/>
          </a:prstGeom>
          <a:effectLst>
            <a:outerShdw blurRad="50800" dist="38100" dir="2700000" algn="tl" rotWithShape="0">
              <a:prstClr val="black">
                <a:alpha val="40000"/>
              </a:prstClr>
            </a:outerShdw>
          </a:effectLst>
        </p:spPr>
      </p:pic>
      <p:sp>
        <p:nvSpPr>
          <p:cNvPr id="22" name="TextBox 21"/>
          <p:cNvSpPr txBox="1"/>
          <p:nvPr/>
        </p:nvSpPr>
        <p:spPr>
          <a:xfrm>
            <a:off x="337498" y="5078155"/>
            <a:ext cx="9944637" cy="1569660"/>
          </a:xfrm>
          <a:prstGeom prst="rect">
            <a:avLst/>
          </a:prstGeom>
          <a:noFill/>
        </p:spPr>
        <p:txBody>
          <a:bodyPr wrap="square" rtlCol="0">
            <a:spAutoFit/>
          </a:bodyPr>
          <a:lstStyle/>
          <a:p>
            <a:r>
              <a:rPr lang="en-US" sz="2400" b="1" u="sng" dirty="0" smtClean="0">
                <a:solidFill>
                  <a:schemeClr val="bg1"/>
                </a:solidFill>
                <a:effectLst>
                  <a:outerShdw blurRad="38100" dist="38100" dir="2700000" algn="tl">
                    <a:srgbClr val="000000">
                      <a:alpha val="43137"/>
                    </a:srgbClr>
                  </a:outerShdw>
                </a:effectLst>
                <a:latin typeface="Century Gothic" panose="020B0502020202020204" pitchFamily="34" charset="0"/>
              </a:rPr>
              <a:t>HOSPITAL EMERGENCY ACTION PLANS</a:t>
            </a:r>
            <a:endParaRPr lang="en-US" sz="2400" b="1" dirty="0" smtClean="0">
              <a:solidFill>
                <a:schemeClr val="bg1"/>
              </a:solidFill>
              <a:effectLst>
                <a:outerShdw blurRad="38100" dist="38100" dir="2700000" algn="tl">
                  <a:srgbClr val="000000">
                    <a:alpha val="43137"/>
                  </a:srgbClr>
                </a:outerShdw>
              </a:effectLst>
              <a:latin typeface="Century Gothic" panose="020B0502020202020204" pitchFamily="34" charset="0"/>
            </a:endParaRPr>
          </a:p>
          <a:p>
            <a:pPr marL="342900" indent="-342900">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What they don’t have is a plan for receiving of these patients from an event not at their facility.  </a:t>
            </a:r>
          </a:p>
          <a:p>
            <a:pPr marL="342900" indent="-342900">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Committee felt very strongly that there needed to be a plan out there for how to do that. </a:t>
            </a:r>
          </a:p>
        </p:txBody>
      </p:sp>
    </p:spTree>
    <p:extLst>
      <p:ext uri="{BB962C8B-B14F-4D97-AF65-F5344CB8AC3E}">
        <p14:creationId xmlns:p14="http://schemas.microsoft.com/office/powerpoint/2010/main" val="166172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51" name="Right Triangle 50"/>
          <p:cNvSpPr/>
          <p:nvPr/>
        </p:nvSpPr>
        <p:spPr>
          <a:xfrm>
            <a:off x="0" y="0"/>
            <a:ext cx="12192000" cy="6858000"/>
          </a:xfrm>
          <a:prstGeom prst="rtTriangle">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Triangle 51"/>
          <p:cNvSpPr/>
          <p:nvPr/>
        </p:nvSpPr>
        <p:spPr>
          <a:xfrm flipH="1">
            <a:off x="0" y="2512"/>
            <a:ext cx="12192000" cy="6858000"/>
          </a:xfrm>
          <a:prstGeom prst="rtTriangl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208723" y="239255"/>
            <a:ext cx="9530753"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CH 20:  RECOVERY</a:t>
            </a:r>
            <a:endParaRPr lang="en-US" sz="4000" dirty="0">
              <a:solidFill>
                <a:schemeClr val="bg1"/>
              </a:solidFill>
              <a:latin typeface="Century Gothic" panose="020B0502020202020204" pitchFamily="34" charset="0"/>
            </a:endParaRPr>
          </a:p>
        </p:txBody>
      </p:sp>
      <p:sp>
        <p:nvSpPr>
          <p:cNvPr id="54" name="TextBox 53"/>
          <p:cNvSpPr txBox="1"/>
          <p:nvPr/>
        </p:nvSpPr>
        <p:spPr>
          <a:xfrm>
            <a:off x="922975" y="1530800"/>
            <a:ext cx="8462006" cy="830997"/>
          </a:xfrm>
          <a:prstGeom prst="rect">
            <a:avLst/>
          </a:prstGeom>
          <a:noFill/>
        </p:spPr>
        <p:txBody>
          <a:bodyPr wrap="square" rtlCol="0">
            <a:spAutoFit/>
          </a:bodyPr>
          <a:lstStyle/>
          <a:p>
            <a:r>
              <a:rPr lang="en-US" sz="2400" b="1" u="sng" dirty="0" smtClean="0">
                <a:solidFill>
                  <a:schemeClr val="bg1"/>
                </a:solidFill>
                <a:effectLst>
                  <a:outerShdw blurRad="38100" dist="38100" dir="2700000" algn="tl">
                    <a:srgbClr val="000000">
                      <a:alpha val="43137"/>
                    </a:srgbClr>
                  </a:outerShdw>
                </a:effectLst>
                <a:latin typeface="Century Gothic" panose="020B0502020202020204" pitchFamily="34" charset="0"/>
              </a:rPr>
              <a:t>PURPOSE</a:t>
            </a:r>
            <a:r>
              <a:rPr lang="en-US" sz="2400" b="1" dirty="0" smtClean="0">
                <a:solidFill>
                  <a:schemeClr val="bg1"/>
                </a:solidFill>
                <a:effectLst>
                  <a:outerShdw blurRad="38100" dist="38100" dir="2700000" algn="tl">
                    <a:srgbClr val="000000">
                      <a:alpha val="43137"/>
                    </a:srgbClr>
                  </a:outerShdw>
                </a:effectLst>
                <a:latin typeface="Century Gothic" panose="020B0502020202020204" pitchFamily="34" charset="0"/>
              </a:rPr>
              <a:t>:  Process necessary to respond to quickly changing priorities and conditions</a:t>
            </a:r>
          </a:p>
        </p:txBody>
      </p:sp>
      <p:pic>
        <p:nvPicPr>
          <p:cNvPr id="58" name="Picture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59" name="Picture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pic>
        <p:nvPicPr>
          <p:cNvPr id="10" name="Picture 9"/>
          <p:cNvPicPr>
            <a:picLocks noChangeAspect="1"/>
          </p:cNvPicPr>
          <p:nvPr/>
        </p:nvPicPr>
        <p:blipFill>
          <a:blip r:embed="rId3"/>
          <a:stretch>
            <a:fillRect/>
          </a:stretch>
        </p:blipFill>
        <p:spPr>
          <a:xfrm>
            <a:off x="1290883" y="2146700"/>
            <a:ext cx="9610233" cy="41640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1107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6674" r="28843"/>
          <a:stretch/>
        </p:blipFill>
        <p:spPr>
          <a:xfrm>
            <a:off x="0" y="0"/>
            <a:ext cx="6069163" cy="6858000"/>
          </a:xfrm>
          <a:custGeom>
            <a:avLst/>
            <a:gdLst>
              <a:gd name="connsiteX0" fmla="*/ 0 w 5641410"/>
              <a:gd name="connsiteY0" fmla="*/ 0 h 6858000"/>
              <a:gd name="connsiteX1" fmla="*/ 5641410 w 5641410"/>
              <a:gd name="connsiteY1" fmla="*/ 0 h 6858000"/>
              <a:gd name="connsiteX2" fmla="*/ 2145544 w 5641410"/>
              <a:gd name="connsiteY2" fmla="*/ 6858000 h 6858000"/>
              <a:gd name="connsiteX3" fmla="*/ 0 w 56414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1410" h="6858000">
                <a:moveTo>
                  <a:pt x="0" y="0"/>
                </a:moveTo>
                <a:lnTo>
                  <a:pt x="5641410" y="0"/>
                </a:lnTo>
                <a:lnTo>
                  <a:pt x="2145544" y="6858000"/>
                </a:lnTo>
                <a:lnTo>
                  <a:pt x="0" y="6858000"/>
                </a:lnTo>
                <a:close/>
              </a:path>
            </a:pathLst>
          </a:custGeom>
        </p:spPr>
      </p:pic>
      <p:sp>
        <p:nvSpPr>
          <p:cNvPr id="4" name="Parallelogram 3"/>
          <p:cNvSpPr/>
          <p:nvPr/>
        </p:nvSpPr>
        <p:spPr>
          <a:xfrm>
            <a:off x="3746500" y="0"/>
            <a:ext cx="5321300" cy="6858000"/>
          </a:xfrm>
          <a:prstGeom prst="parallelogram">
            <a:avLst>
              <a:gd name="adj" fmla="val 70226"/>
            </a:avLst>
          </a:prstGeom>
          <a:gradFill>
            <a:gsLst>
              <a:gs pos="100000">
                <a:schemeClr val="accent5">
                  <a:lumMod val="60000"/>
                  <a:lumOff val="40000"/>
                </a:schemeClr>
              </a:gs>
              <a:gs pos="0">
                <a:schemeClr val="accent5">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2298701" y="0"/>
            <a:ext cx="5226865" cy="6858000"/>
          </a:xfrm>
          <a:custGeom>
            <a:avLst/>
            <a:gdLst>
              <a:gd name="connsiteX0" fmla="*/ 3642501 w 5226865"/>
              <a:gd name="connsiteY0" fmla="*/ 0 h 6858000"/>
              <a:gd name="connsiteX1" fmla="*/ 5226865 w 5226865"/>
              <a:gd name="connsiteY1" fmla="*/ 0 h 6858000"/>
              <a:gd name="connsiteX2" fmla="*/ 1584364 w 5226865"/>
              <a:gd name="connsiteY2" fmla="*/ 6858000 h 6858000"/>
              <a:gd name="connsiteX3" fmla="*/ 0 w 522686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26865" h="6858000">
                <a:moveTo>
                  <a:pt x="3642501" y="0"/>
                </a:moveTo>
                <a:lnTo>
                  <a:pt x="5226865" y="0"/>
                </a:lnTo>
                <a:lnTo>
                  <a:pt x="1584364" y="6858000"/>
                </a:lnTo>
                <a:lnTo>
                  <a:pt x="0" y="6858000"/>
                </a:lnTo>
                <a:close/>
              </a:path>
            </a:pathLst>
          </a:custGeom>
          <a:gradFill flip="none" rotWithShape="1">
            <a:gsLst>
              <a:gs pos="100000">
                <a:srgbClr val="00B0F0"/>
              </a:gs>
              <a:gs pos="0">
                <a:schemeClr val="accent1">
                  <a:lumMod val="50000"/>
                </a:schemeClr>
              </a:gs>
            </a:gsLst>
            <a:lin ang="0" scaled="1"/>
            <a:tileRect/>
          </a:gradFill>
          <a:ln>
            <a:noFill/>
          </a:ln>
          <a:effectLst>
            <a:outerShdw blurRad="215900" dist="1270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0" y="469900"/>
            <a:ext cx="6565899" cy="1600200"/>
          </a:xfrm>
          <a:custGeom>
            <a:avLst/>
            <a:gdLst>
              <a:gd name="connsiteX0" fmla="*/ 3167 w 6565899"/>
              <a:gd name="connsiteY0" fmla="*/ 0 h 1600200"/>
              <a:gd name="connsiteX1" fmla="*/ 6565899 w 6565899"/>
              <a:gd name="connsiteY1" fmla="*/ 0 h 1600200"/>
              <a:gd name="connsiteX2" fmla="*/ 5708656 w 6565899"/>
              <a:gd name="connsiteY2" fmla="*/ 1600200 h 1600200"/>
              <a:gd name="connsiteX3" fmla="*/ 0 w 6565899"/>
              <a:gd name="connsiteY3" fmla="*/ 1600200 h 1600200"/>
              <a:gd name="connsiteX4" fmla="*/ 0 w 6565899"/>
              <a:gd name="connsiteY4" fmla="*/ 5912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5899" h="1600200">
                <a:moveTo>
                  <a:pt x="3167" y="0"/>
                </a:moveTo>
                <a:lnTo>
                  <a:pt x="6565899" y="0"/>
                </a:lnTo>
                <a:lnTo>
                  <a:pt x="5708656" y="1600200"/>
                </a:lnTo>
                <a:lnTo>
                  <a:pt x="0" y="1600200"/>
                </a:lnTo>
                <a:lnTo>
                  <a:pt x="0" y="5912"/>
                </a:lnTo>
                <a:close/>
              </a:path>
            </a:pathLst>
          </a:custGeom>
          <a:solidFill>
            <a:schemeClr val="accent5">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6885" y="828829"/>
            <a:ext cx="4893886" cy="769441"/>
          </a:xfrm>
          <a:prstGeom prst="rect">
            <a:avLst/>
          </a:prstGeom>
          <a:noFill/>
        </p:spPr>
        <p:txBody>
          <a:bodyPr wrap="square" rtlCol="0">
            <a:spAutoFit/>
          </a:bodyPr>
          <a:lstStyle/>
          <a:p>
            <a:r>
              <a:rPr lang="en-US" sz="4400" spc="300" dirty="0" smtClean="0">
                <a:solidFill>
                  <a:schemeClr val="bg1"/>
                </a:solidFill>
                <a:effectLst>
                  <a:outerShdw blurRad="38100" dist="38100" dir="2700000" algn="tl">
                    <a:srgbClr val="000000">
                      <a:alpha val="43137"/>
                    </a:srgbClr>
                  </a:outerShdw>
                </a:effectLst>
                <a:latin typeface="Impact" panose="020B0806030902050204" pitchFamily="34" charset="0"/>
              </a:rPr>
              <a:t>NFPA 3000 SETS - </a:t>
            </a:r>
            <a:endParaRPr lang="en-US" sz="4400" spc="3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29" name="Freeform 28"/>
          <p:cNvSpPr/>
          <p:nvPr/>
        </p:nvSpPr>
        <p:spPr>
          <a:xfrm>
            <a:off x="6565900" y="1917075"/>
            <a:ext cx="5626101" cy="939800"/>
          </a:xfrm>
          <a:custGeom>
            <a:avLst/>
            <a:gdLst>
              <a:gd name="connsiteX0" fmla="*/ 503460 w 5626101"/>
              <a:gd name="connsiteY0" fmla="*/ 0 h 939800"/>
              <a:gd name="connsiteX1" fmla="*/ 5626101 w 5626101"/>
              <a:gd name="connsiteY1" fmla="*/ 0 h 939800"/>
              <a:gd name="connsiteX2" fmla="*/ 5626101 w 5626101"/>
              <a:gd name="connsiteY2" fmla="*/ 939800 h 939800"/>
              <a:gd name="connsiteX3" fmla="*/ 0 w 5626101"/>
              <a:gd name="connsiteY3" fmla="*/ 939800 h 939800"/>
            </a:gdLst>
            <a:ahLst/>
            <a:cxnLst>
              <a:cxn ang="0">
                <a:pos x="connsiteX0" y="connsiteY0"/>
              </a:cxn>
              <a:cxn ang="0">
                <a:pos x="connsiteX1" y="connsiteY1"/>
              </a:cxn>
              <a:cxn ang="0">
                <a:pos x="connsiteX2" y="connsiteY2"/>
              </a:cxn>
              <a:cxn ang="0">
                <a:pos x="connsiteX3" y="connsiteY3"/>
              </a:cxn>
            </a:cxnLst>
            <a:rect l="l" t="t" r="r" b="b"/>
            <a:pathLst>
              <a:path w="5626101" h="939800">
                <a:moveTo>
                  <a:pt x="503460" y="0"/>
                </a:moveTo>
                <a:lnTo>
                  <a:pt x="5626101" y="0"/>
                </a:lnTo>
                <a:lnTo>
                  <a:pt x="5626101" y="939800"/>
                </a:lnTo>
                <a:lnTo>
                  <a:pt x="0" y="939800"/>
                </a:lnTo>
                <a:close/>
              </a:path>
            </a:pathLst>
          </a:custGeom>
          <a:solidFill>
            <a:schemeClr val="accent5">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071158" y="2075847"/>
            <a:ext cx="4978400" cy="646331"/>
          </a:xfrm>
          <a:prstGeom prst="rect">
            <a:avLst/>
          </a:prstGeom>
          <a:noFill/>
        </p:spPr>
        <p:txBody>
          <a:bodyPr wrap="square" rtlCol="0">
            <a:spAutoFit/>
          </a:bodyPr>
          <a:lstStyle/>
          <a:p>
            <a:r>
              <a:rPr lang="en-US" dirty="0" smtClean="0">
                <a:solidFill>
                  <a:schemeClr val="bg1"/>
                </a:solidFill>
                <a:latin typeface="Century Gothic" panose="020B0502020202020204" pitchFamily="34" charset="0"/>
              </a:rPr>
              <a:t>MULTI-AGENCY ROADMAP, REGARDLESS OF JURISIDICTIONAL SIZE</a:t>
            </a:r>
            <a:endParaRPr lang="en-US" dirty="0">
              <a:solidFill>
                <a:schemeClr val="bg1"/>
              </a:solidFill>
              <a:latin typeface="Century Gothic" panose="020B0502020202020204" pitchFamily="34" charset="0"/>
            </a:endParaRPr>
          </a:p>
        </p:txBody>
      </p:sp>
      <p:sp>
        <p:nvSpPr>
          <p:cNvPr id="30" name="Freeform 29"/>
          <p:cNvSpPr/>
          <p:nvPr/>
        </p:nvSpPr>
        <p:spPr>
          <a:xfrm>
            <a:off x="5964292" y="3106954"/>
            <a:ext cx="6227708" cy="939800"/>
          </a:xfrm>
          <a:custGeom>
            <a:avLst/>
            <a:gdLst>
              <a:gd name="connsiteX0" fmla="*/ 503460 w 6227708"/>
              <a:gd name="connsiteY0" fmla="*/ 0 h 939800"/>
              <a:gd name="connsiteX1" fmla="*/ 6227708 w 6227708"/>
              <a:gd name="connsiteY1" fmla="*/ 0 h 939800"/>
              <a:gd name="connsiteX2" fmla="*/ 6227708 w 6227708"/>
              <a:gd name="connsiteY2" fmla="*/ 939800 h 939800"/>
              <a:gd name="connsiteX3" fmla="*/ 0 w 6227708"/>
              <a:gd name="connsiteY3" fmla="*/ 939800 h 939800"/>
            </a:gdLst>
            <a:ahLst/>
            <a:cxnLst>
              <a:cxn ang="0">
                <a:pos x="connsiteX0" y="connsiteY0"/>
              </a:cxn>
              <a:cxn ang="0">
                <a:pos x="connsiteX1" y="connsiteY1"/>
              </a:cxn>
              <a:cxn ang="0">
                <a:pos x="connsiteX2" y="connsiteY2"/>
              </a:cxn>
              <a:cxn ang="0">
                <a:pos x="connsiteX3" y="connsiteY3"/>
              </a:cxn>
            </a:cxnLst>
            <a:rect l="l" t="t" r="r" b="b"/>
            <a:pathLst>
              <a:path w="6227708" h="939800">
                <a:moveTo>
                  <a:pt x="503460" y="0"/>
                </a:moveTo>
                <a:lnTo>
                  <a:pt x="6227708" y="0"/>
                </a:lnTo>
                <a:lnTo>
                  <a:pt x="6227708" y="939800"/>
                </a:lnTo>
                <a:lnTo>
                  <a:pt x="0" y="939800"/>
                </a:lnTo>
                <a:close/>
              </a:path>
            </a:pathLst>
          </a:custGeom>
          <a:solidFill>
            <a:schemeClr val="accent5">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530470" y="3275456"/>
            <a:ext cx="5578649" cy="646331"/>
          </a:xfrm>
          <a:prstGeom prst="rect">
            <a:avLst/>
          </a:prstGeom>
          <a:noFill/>
        </p:spPr>
        <p:txBody>
          <a:bodyPr wrap="square" rtlCol="0">
            <a:spAutoFit/>
          </a:bodyPr>
          <a:lstStyle/>
          <a:p>
            <a:r>
              <a:rPr lang="en-US" dirty="0" smtClean="0">
                <a:solidFill>
                  <a:schemeClr val="bg1"/>
                </a:solidFill>
                <a:latin typeface="Century Gothic" panose="020B0502020202020204" pitchFamily="34" charset="0"/>
              </a:rPr>
              <a:t>UNBIASED DOCUMENT TO OPEN CROSS-FUNCTIONAL COMMUNICATION</a:t>
            </a:r>
            <a:endParaRPr lang="en-US" dirty="0">
              <a:solidFill>
                <a:schemeClr val="bg1"/>
              </a:solidFill>
              <a:latin typeface="Century Gothic" panose="020B0502020202020204" pitchFamily="34" charset="0"/>
            </a:endParaRPr>
          </a:p>
        </p:txBody>
      </p:sp>
      <p:sp>
        <p:nvSpPr>
          <p:cNvPr id="31" name="Freeform 30"/>
          <p:cNvSpPr/>
          <p:nvPr/>
        </p:nvSpPr>
        <p:spPr>
          <a:xfrm>
            <a:off x="5309421" y="4296833"/>
            <a:ext cx="6882579" cy="939800"/>
          </a:xfrm>
          <a:custGeom>
            <a:avLst/>
            <a:gdLst>
              <a:gd name="connsiteX0" fmla="*/ 503460 w 6882579"/>
              <a:gd name="connsiteY0" fmla="*/ 0 h 939800"/>
              <a:gd name="connsiteX1" fmla="*/ 6882579 w 6882579"/>
              <a:gd name="connsiteY1" fmla="*/ 0 h 939800"/>
              <a:gd name="connsiteX2" fmla="*/ 6882579 w 6882579"/>
              <a:gd name="connsiteY2" fmla="*/ 939800 h 939800"/>
              <a:gd name="connsiteX3" fmla="*/ 0 w 6882579"/>
              <a:gd name="connsiteY3" fmla="*/ 939800 h 939800"/>
            </a:gdLst>
            <a:ahLst/>
            <a:cxnLst>
              <a:cxn ang="0">
                <a:pos x="connsiteX0" y="connsiteY0"/>
              </a:cxn>
              <a:cxn ang="0">
                <a:pos x="connsiteX1" y="connsiteY1"/>
              </a:cxn>
              <a:cxn ang="0">
                <a:pos x="connsiteX2" y="connsiteY2"/>
              </a:cxn>
              <a:cxn ang="0">
                <a:pos x="connsiteX3" y="connsiteY3"/>
              </a:cxn>
            </a:cxnLst>
            <a:rect l="l" t="t" r="r" b="b"/>
            <a:pathLst>
              <a:path w="6882579" h="939800">
                <a:moveTo>
                  <a:pt x="503460" y="0"/>
                </a:moveTo>
                <a:lnTo>
                  <a:pt x="6882579" y="0"/>
                </a:lnTo>
                <a:lnTo>
                  <a:pt x="6882579" y="939800"/>
                </a:lnTo>
                <a:lnTo>
                  <a:pt x="0" y="939800"/>
                </a:lnTo>
                <a:close/>
              </a:path>
            </a:pathLst>
          </a:custGeom>
          <a:solidFill>
            <a:schemeClr val="accent5">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901969" y="4465335"/>
            <a:ext cx="6207150" cy="646331"/>
          </a:xfrm>
          <a:prstGeom prst="rect">
            <a:avLst/>
          </a:prstGeom>
          <a:noFill/>
        </p:spPr>
        <p:txBody>
          <a:bodyPr wrap="square" rtlCol="0">
            <a:spAutoFit/>
          </a:bodyPr>
          <a:lstStyle/>
          <a:p>
            <a:r>
              <a:rPr lang="en-US" dirty="0" smtClean="0">
                <a:solidFill>
                  <a:schemeClr val="bg1"/>
                </a:solidFill>
                <a:latin typeface="Century Gothic" panose="020B0502020202020204" pitchFamily="34" charset="0"/>
              </a:rPr>
              <a:t>ENGAGING DOCUMENT FOR THE ROLE OF EMERGENCY MANAGEMENT</a:t>
            </a:r>
            <a:endParaRPr lang="en-US" dirty="0">
              <a:solidFill>
                <a:schemeClr val="bg1"/>
              </a:solidFill>
              <a:latin typeface="Century Gothic" panose="020B0502020202020204" pitchFamily="34" charset="0"/>
            </a:endParaRPr>
          </a:p>
        </p:txBody>
      </p:sp>
      <p:sp>
        <p:nvSpPr>
          <p:cNvPr id="32" name="Freeform 31"/>
          <p:cNvSpPr/>
          <p:nvPr/>
        </p:nvSpPr>
        <p:spPr>
          <a:xfrm>
            <a:off x="4663254" y="5486712"/>
            <a:ext cx="7528746" cy="939800"/>
          </a:xfrm>
          <a:custGeom>
            <a:avLst/>
            <a:gdLst>
              <a:gd name="connsiteX0" fmla="*/ 503460 w 7528746"/>
              <a:gd name="connsiteY0" fmla="*/ 0 h 939800"/>
              <a:gd name="connsiteX1" fmla="*/ 7528746 w 7528746"/>
              <a:gd name="connsiteY1" fmla="*/ 0 h 939800"/>
              <a:gd name="connsiteX2" fmla="*/ 7528746 w 7528746"/>
              <a:gd name="connsiteY2" fmla="*/ 939800 h 939800"/>
              <a:gd name="connsiteX3" fmla="*/ 0 w 7528746"/>
              <a:gd name="connsiteY3" fmla="*/ 939800 h 939800"/>
            </a:gdLst>
            <a:ahLst/>
            <a:cxnLst>
              <a:cxn ang="0">
                <a:pos x="connsiteX0" y="connsiteY0"/>
              </a:cxn>
              <a:cxn ang="0">
                <a:pos x="connsiteX1" y="connsiteY1"/>
              </a:cxn>
              <a:cxn ang="0">
                <a:pos x="connsiteX2" y="connsiteY2"/>
              </a:cxn>
              <a:cxn ang="0">
                <a:pos x="connsiteX3" y="connsiteY3"/>
              </a:cxn>
            </a:cxnLst>
            <a:rect l="l" t="t" r="r" b="b"/>
            <a:pathLst>
              <a:path w="7528746" h="939800">
                <a:moveTo>
                  <a:pt x="503460" y="0"/>
                </a:moveTo>
                <a:lnTo>
                  <a:pt x="7528746" y="0"/>
                </a:lnTo>
                <a:lnTo>
                  <a:pt x="7528746" y="939800"/>
                </a:lnTo>
                <a:lnTo>
                  <a:pt x="0" y="939800"/>
                </a:lnTo>
                <a:close/>
              </a:path>
            </a:pathLst>
          </a:custGeom>
          <a:solidFill>
            <a:schemeClr val="accent5">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306307" y="5626030"/>
            <a:ext cx="6568193" cy="646331"/>
          </a:xfrm>
          <a:prstGeom prst="rect">
            <a:avLst/>
          </a:prstGeom>
          <a:noFill/>
        </p:spPr>
        <p:txBody>
          <a:bodyPr wrap="square" rtlCol="0">
            <a:spAutoFit/>
          </a:bodyPr>
          <a:lstStyle/>
          <a:p>
            <a:r>
              <a:rPr lang="en-US" dirty="0" smtClean="0">
                <a:solidFill>
                  <a:schemeClr val="bg1"/>
                </a:solidFill>
                <a:latin typeface="Century Gothic" panose="020B0502020202020204" pitchFamily="34" charset="0"/>
              </a:rPr>
              <a:t>TOOL TO OVERCOME P.P.E. </a:t>
            </a:r>
          </a:p>
          <a:p>
            <a:r>
              <a:rPr lang="en-US" dirty="0" smtClean="0">
                <a:solidFill>
                  <a:schemeClr val="bg1"/>
                </a:solidFill>
                <a:latin typeface="Century Gothic" panose="020B0502020202020204" pitchFamily="34" charset="0"/>
              </a:rPr>
              <a:t>(PERSONALITIES, POLITICS, AND EGOS)</a:t>
            </a:r>
            <a:endParaRPr lang="en-US" dirty="0">
              <a:solidFill>
                <a:schemeClr val="bg1"/>
              </a:solidFill>
              <a:latin typeface="Century Gothic" panose="020B0502020202020204" pitchFamily="34" charset="0"/>
            </a:endParaRPr>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pic>
        <p:nvPicPr>
          <p:cNvPr id="5122" name="Picture 2" descr="Image result for nfpa 3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550" y="2429029"/>
            <a:ext cx="2830752" cy="36645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77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6"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5" name="Picture 4"/>
          <p:cNvPicPr>
            <a:picLocks noChangeAspect="1"/>
          </p:cNvPicPr>
          <p:nvPr/>
        </p:nvPicPr>
        <p:blipFill>
          <a:blip r:embed="rId2"/>
          <a:stretch>
            <a:fillRect/>
          </a:stretch>
        </p:blipFill>
        <p:spPr>
          <a:xfrm>
            <a:off x="2857500" y="1857375"/>
            <a:ext cx="4110037" cy="41100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3900"/>
            <a:ext cx="12192000" cy="8128000"/>
          </a:xfrm>
          <a:prstGeom prst="rect">
            <a:avLst/>
          </a:prstGeom>
        </p:spPr>
      </p:pic>
      <p:sp>
        <p:nvSpPr>
          <p:cNvPr id="6" name="TextBox 5"/>
          <p:cNvSpPr txBox="1"/>
          <p:nvPr/>
        </p:nvSpPr>
        <p:spPr>
          <a:xfrm>
            <a:off x="0" y="178427"/>
            <a:ext cx="11394040" cy="584775"/>
          </a:xfrm>
          <a:prstGeom prst="rect">
            <a:avLst/>
          </a:prstGeom>
          <a:solidFill>
            <a:schemeClr val="bg1">
              <a:lumMod val="50000"/>
              <a:alpha val="84000"/>
            </a:schemeClr>
          </a:solid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3200" spc="600" noProof="0" dirty="0" smtClean="0">
                <a:solidFill>
                  <a:prstClr val="white"/>
                </a:solidFill>
                <a:effectLst>
                  <a:outerShdw blurRad="38100" dist="38100" dir="2700000" algn="tl">
                    <a:srgbClr val="000000">
                      <a:alpha val="43137"/>
                    </a:srgbClr>
                  </a:outerShdw>
                </a:effectLst>
                <a:latin typeface="Century Gothic" panose="020B0502020202020204" pitchFamily="34" charset="0"/>
              </a:rPr>
              <a:t>QUESTIONS</a:t>
            </a:r>
            <a:endParaRPr kumimoji="0" lang="en-US" sz="32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6523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view of a city&#10;&#10;Description generated with very high confidence">
            <a:extLst>
              <a:ext uri="{FF2B5EF4-FFF2-40B4-BE49-F238E27FC236}">
                <a16:creationId xmlns:a16="http://schemas.microsoft.com/office/drawing/2014/main" id="{00A25DC1-F877-4BFA-90F3-BF5556E25540}"/>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1857" b="3892"/>
          <a:stretch/>
        </p:blipFill>
        <p:spPr>
          <a:xfrm>
            <a:off x="0" y="0"/>
            <a:ext cx="12192000" cy="6858000"/>
          </a:xfrm>
          <a:prstGeom prst="rect">
            <a:avLst/>
          </a:prstGeom>
        </p:spPr>
      </p:pic>
      <p:pic>
        <p:nvPicPr>
          <p:cNvPr id="2" name="Picture 1" hidden="1"/>
          <p:cNvPicPr>
            <a:picLocks noChangeAspect="1"/>
          </p:cNvPicPr>
          <p:nvPr/>
        </p:nvPicPr>
        <p:blipFill rotWithShape="1">
          <a:blip r:embed="rId5">
            <a:extLst>
              <a:ext uri="{28A0092B-C50C-407E-A947-70E740481C1C}">
                <a14:useLocalDpi xmlns:a14="http://schemas.microsoft.com/office/drawing/2010/main" val="0"/>
              </a:ext>
            </a:extLst>
          </a:blip>
          <a:srcRect t="25000"/>
          <a:stretch/>
        </p:blipFill>
        <p:spPr>
          <a:xfrm>
            <a:off x="0" y="0"/>
            <a:ext cx="12192000" cy="6858000"/>
          </a:xfrm>
          <a:prstGeom prst="rect">
            <a:avLst/>
          </a:prstGeom>
        </p:spPr>
      </p:pic>
      <p:sp>
        <p:nvSpPr>
          <p:cNvPr id="7" name="Rectangle 6"/>
          <p:cNvSpPr/>
          <p:nvPr/>
        </p:nvSpPr>
        <p:spPr>
          <a:xfrm>
            <a:off x="0" y="0"/>
            <a:ext cx="12192000" cy="6858000"/>
          </a:xfrm>
          <a:prstGeom prst="rect">
            <a:avLst/>
          </a:prstGeom>
          <a:gradFill flip="none" rotWithShape="1">
            <a:gsLst>
              <a:gs pos="100000">
                <a:schemeClr val="bg2">
                  <a:alpha val="0"/>
                </a:schemeClr>
              </a:gs>
              <a:gs pos="24000">
                <a:schemeClr val="tx1">
                  <a:alpha val="7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00011" y="2554300"/>
            <a:ext cx="24931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CASUALTIES</a:t>
            </a:r>
            <a:endParaRPr kumimoji="0" lang="en-US" sz="16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9" name="TextBox 8"/>
          <p:cNvSpPr txBox="1"/>
          <p:nvPr/>
        </p:nvSpPr>
        <p:spPr>
          <a:xfrm>
            <a:off x="500011" y="2892854"/>
            <a:ext cx="21883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943</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0" name="TextBox 9"/>
          <p:cNvSpPr txBox="1"/>
          <p:nvPr/>
        </p:nvSpPr>
        <p:spPr>
          <a:xfrm>
            <a:off x="500011" y="3877739"/>
            <a:ext cx="21883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600" dirty="0" smtClean="0">
                <a:solidFill>
                  <a:prstClr val="white"/>
                </a:solidFill>
                <a:effectLst>
                  <a:outerShdw blurRad="38100" dist="38100" dir="2700000" algn="tl">
                    <a:srgbClr val="000000">
                      <a:alpha val="43137"/>
                    </a:srgbClr>
                  </a:outerShdw>
                </a:effectLst>
                <a:latin typeface="Century Gothic" panose="020B0502020202020204" pitchFamily="34" charset="0"/>
              </a:rPr>
              <a:t>KILLED</a:t>
            </a:r>
            <a:endParaRPr kumimoji="0" lang="en-US" sz="16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1" name="TextBox 10"/>
          <p:cNvSpPr txBox="1"/>
          <p:nvPr/>
        </p:nvSpPr>
        <p:spPr>
          <a:xfrm>
            <a:off x="500011" y="4216293"/>
            <a:ext cx="21883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221</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2" name="TextBox 11"/>
          <p:cNvSpPr txBox="1"/>
          <p:nvPr/>
        </p:nvSpPr>
        <p:spPr>
          <a:xfrm>
            <a:off x="500011" y="1230861"/>
            <a:ext cx="2283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INCIDENTS</a:t>
            </a:r>
            <a:endParaRPr kumimoji="0" lang="en-US" sz="16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3" name="TextBox 12"/>
          <p:cNvSpPr txBox="1"/>
          <p:nvPr/>
        </p:nvSpPr>
        <p:spPr>
          <a:xfrm>
            <a:off x="500011" y="1602238"/>
            <a:ext cx="24931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50</a:t>
            </a: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cxnSp>
        <p:nvCxnSpPr>
          <p:cNvPr id="18" name="Straight Connector 17"/>
          <p:cNvCxnSpPr/>
          <p:nvPr/>
        </p:nvCxnSpPr>
        <p:spPr>
          <a:xfrm>
            <a:off x="500011" y="2215746"/>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0011" y="3539185"/>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00011" y="4862624"/>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0005" y="1234827"/>
            <a:ext cx="0" cy="5461934"/>
          </a:xfrm>
          <a:prstGeom prst="line">
            <a:avLst/>
          </a:prstGeom>
          <a:ln w="47625">
            <a:gradFill flip="none" rotWithShape="1">
              <a:gsLst>
                <a:gs pos="0">
                  <a:srgbClr val="4472C4"/>
                </a:gs>
                <a:gs pos="50000">
                  <a:srgbClr val="7030A0"/>
                </a:gs>
                <a:gs pos="100000">
                  <a:srgbClr val="FF0000"/>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047995" y="0"/>
            <a:ext cx="9144005"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0" y="178427"/>
            <a:ext cx="11394040" cy="584775"/>
          </a:xfrm>
          <a:prstGeom prst="rect">
            <a:avLst/>
          </a:prstGeom>
          <a:solidFill>
            <a:schemeClr val="bg1">
              <a:lumMod val="50000"/>
              <a:alpha val="84000"/>
            </a:schemeClr>
          </a:solid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3200" spc="600" dirty="0" smtClean="0">
                <a:solidFill>
                  <a:prstClr val="white"/>
                </a:solidFill>
                <a:effectLst>
                  <a:outerShdw blurRad="38100" dist="38100" dir="2700000" algn="tl">
                    <a:srgbClr val="000000">
                      <a:alpha val="43137"/>
                    </a:srgbClr>
                  </a:outerShdw>
                </a:effectLst>
                <a:latin typeface="Century Gothic" panose="020B0502020202020204" pitchFamily="34" charset="0"/>
              </a:rPr>
              <a:t>Active Shooter Incidents</a:t>
            </a:r>
            <a:r>
              <a:rPr kumimoji="0" lang="en-US" sz="1600" b="0" i="0" u="none" strike="noStrike" kern="1200" cap="none" spc="30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|2016-2017</a:t>
            </a:r>
            <a:endParaRPr kumimoji="0" lang="en-US" sz="32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27292" y="5874098"/>
            <a:ext cx="873369" cy="873369"/>
          </a:xfrm>
          <a:prstGeom prst="rect">
            <a:avLst/>
          </a:prstGeom>
          <a:effectLst>
            <a:glow rad="228600">
              <a:schemeClr val="accent1">
                <a:satMod val="175000"/>
                <a:alpha val="40000"/>
              </a:schemeClr>
            </a:glow>
          </a:effectLst>
        </p:spPr>
      </p:pic>
      <p:sp>
        <p:nvSpPr>
          <p:cNvPr id="51" name="TextBox 50"/>
          <p:cNvSpPr txBox="1"/>
          <p:nvPr/>
        </p:nvSpPr>
        <p:spPr>
          <a:xfrm>
            <a:off x="500011" y="5209339"/>
            <a:ext cx="21883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600" dirty="0" smtClean="0">
                <a:solidFill>
                  <a:prstClr val="white"/>
                </a:solidFill>
                <a:effectLst>
                  <a:outerShdw blurRad="38100" dist="38100" dir="2700000" algn="tl">
                    <a:srgbClr val="000000">
                      <a:alpha val="43137"/>
                    </a:srgbClr>
                  </a:outerShdw>
                </a:effectLst>
                <a:latin typeface="Century Gothic" panose="020B0502020202020204" pitchFamily="34" charset="0"/>
              </a:rPr>
              <a:t>WOUNDED</a:t>
            </a:r>
            <a:endParaRPr kumimoji="0" lang="en-US" sz="16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52" name="TextBox 51"/>
          <p:cNvSpPr txBox="1"/>
          <p:nvPr/>
        </p:nvSpPr>
        <p:spPr>
          <a:xfrm>
            <a:off x="500011" y="5547893"/>
            <a:ext cx="21883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722</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cxnSp>
        <p:nvCxnSpPr>
          <p:cNvPr id="53" name="Straight Connector 52"/>
          <p:cNvCxnSpPr/>
          <p:nvPr/>
        </p:nvCxnSpPr>
        <p:spPr>
          <a:xfrm>
            <a:off x="500011" y="6194224"/>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352787" y="1303551"/>
            <a:ext cx="8304443" cy="4698896"/>
            <a:chOff x="3352787" y="1303551"/>
            <a:chExt cx="8304443" cy="4698896"/>
          </a:xfrm>
        </p:grpSpPr>
        <p:pic>
          <p:nvPicPr>
            <p:cNvPr id="54" name="Content Placeholder 5"/>
            <p:cNvPicPr>
              <a:picLocks noChangeAspect="1"/>
            </p:cNvPicPr>
            <p:nvPr/>
          </p:nvPicPr>
          <p:blipFill>
            <a:blip r:embed="rId7">
              <a:extLst>
                <a:ext uri="{BEBA8EAE-BF5A-486C-A8C5-ECC9F3942E4B}">
                  <a14:imgProps xmlns:a14="http://schemas.microsoft.com/office/drawing/2010/main">
                    <a14:imgLayer r:embed="rId8">
                      <a14:imgEffect>
                        <a14:backgroundRemoval t="0" b="99822" l="0" r="99899">
                          <a14:foregroundMark x1="55075" y1="13677" x2="55075" y2="13677"/>
                          <a14:foregroundMark x1="82211" y1="38011" x2="82211" y2="38011"/>
                          <a14:foregroundMark x1="81608" y1="46892" x2="81608" y2="46892"/>
                          <a14:foregroundMark x1="81910" y1="55417" x2="81910" y2="55417"/>
                          <a14:foregroundMark x1="83618" y1="69982" x2="83618" y2="69982"/>
                          <a14:foregroundMark x1="83417" y1="74067" x2="83417" y2="74067"/>
                          <a14:foregroundMark x1="83116" y1="78508" x2="83116" y2="78508"/>
                          <a14:foregroundMark x1="83216" y1="83304" x2="83216" y2="83304"/>
                          <a14:foregroundMark x1="83417" y1="87922" x2="83417" y2="87922"/>
                          <a14:foregroundMark x1="83116" y1="91829" x2="83116" y2="91829"/>
                        </a14:backgroundRemoval>
                      </a14:imgEffect>
                    </a14:imgLayer>
                  </a14:imgProps>
                </a:ext>
                <a:ext uri="{28A0092B-C50C-407E-A947-70E740481C1C}">
                  <a14:useLocalDpi xmlns:a14="http://schemas.microsoft.com/office/drawing/2010/main" val="0"/>
                </a:ext>
              </a:extLst>
            </a:blip>
            <a:stretch>
              <a:fillRect/>
            </a:stretch>
          </p:blipFill>
          <p:spPr>
            <a:xfrm>
              <a:off x="3352787" y="1303551"/>
              <a:ext cx="8304443" cy="4698896"/>
            </a:xfrm>
            <a:prstGeom prst="rect">
              <a:avLst/>
            </a:prstGeom>
          </p:spPr>
        </p:pic>
        <p:sp>
          <p:nvSpPr>
            <p:cNvPr id="3" name="TextBox 2"/>
            <p:cNvSpPr txBox="1"/>
            <p:nvPr/>
          </p:nvSpPr>
          <p:spPr>
            <a:xfrm>
              <a:off x="10335424" y="4427145"/>
              <a:ext cx="1321806" cy="276999"/>
            </a:xfrm>
            <a:prstGeom prst="rect">
              <a:avLst/>
            </a:prstGeom>
            <a:noFill/>
          </p:spPr>
          <p:txBody>
            <a:bodyPr wrap="square" rtlCol="0">
              <a:spAutoFit/>
            </a:bodyPr>
            <a:lstStyle/>
            <a:p>
              <a:r>
                <a:rPr lang="en-US" sz="1200" dirty="0" smtClean="0">
                  <a:solidFill>
                    <a:schemeClr val="bg1"/>
                  </a:solidFill>
                </a:rPr>
                <a:t>Six Incidents</a:t>
              </a:r>
              <a:endParaRPr lang="en-US" sz="1200" dirty="0">
                <a:solidFill>
                  <a:schemeClr val="bg1"/>
                </a:solidFill>
              </a:endParaRPr>
            </a:p>
          </p:txBody>
        </p:sp>
        <p:sp>
          <p:nvSpPr>
            <p:cNvPr id="55" name="TextBox 54"/>
            <p:cNvSpPr txBox="1"/>
            <p:nvPr/>
          </p:nvSpPr>
          <p:spPr>
            <a:xfrm>
              <a:off x="10330021" y="4643961"/>
              <a:ext cx="1321806" cy="276999"/>
            </a:xfrm>
            <a:prstGeom prst="rect">
              <a:avLst/>
            </a:prstGeom>
            <a:noFill/>
          </p:spPr>
          <p:txBody>
            <a:bodyPr wrap="square" rtlCol="0">
              <a:spAutoFit/>
            </a:bodyPr>
            <a:lstStyle/>
            <a:p>
              <a:r>
                <a:rPr lang="en-US" sz="1200" dirty="0" smtClean="0">
                  <a:solidFill>
                    <a:schemeClr val="bg1"/>
                  </a:solidFill>
                </a:rPr>
                <a:t>Five Incidents</a:t>
              </a:r>
              <a:endParaRPr lang="en-US" sz="1200" dirty="0">
                <a:solidFill>
                  <a:schemeClr val="bg1"/>
                </a:solidFill>
              </a:endParaRPr>
            </a:p>
          </p:txBody>
        </p:sp>
        <p:sp>
          <p:nvSpPr>
            <p:cNvPr id="56" name="TextBox 55"/>
            <p:cNvSpPr txBox="1"/>
            <p:nvPr/>
          </p:nvSpPr>
          <p:spPr>
            <a:xfrm>
              <a:off x="10330021" y="4854023"/>
              <a:ext cx="1321806" cy="276999"/>
            </a:xfrm>
            <a:prstGeom prst="rect">
              <a:avLst/>
            </a:prstGeom>
            <a:noFill/>
          </p:spPr>
          <p:txBody>
            <a:bodyPr wrap="square" rtlCol="0">
              <a:spAutoFit/>
            </a:bodyPr>
            <a:lstStyle/>
            <a:p>
              <a:r>
                <a:rPr lang="en-US" sz="1200" dirty="0" smtClean="0">
                  <a:solidFill>
                    <a:schemeClr val="bg1"/>
                  </a:solidFill>
                </a:rPr>
                <a:t>Four Incidents</a:t>
              </a:r>
              <a:endParaRPr lang="en-US" sz="1200" dirty="0">
                <a:solidFill>
                  <a:schemeClr val="bg1"/>
                </a:solidFill>
              </a:endParaRPr>
            </a:p>
          </p:txBody>
        </p:sp>
        <p:sp>
          <p:nvSpPr>
            <p:cNvPr id="57" name="TextBox 56"/>
            <p:cNvSpPr txBox="1"/>
            <p:nvPr/>
          </p:nvSpPr>
          <p:spPr>
            <a:xfrm>
              <a:off x="10324618" y="5070839"/>
              <a:ext cx="1321806" cy="276999"/>
            </a:xfrm>
            <a:prstGeom prst="rect">
              <a:avLst/>
            </a:prstGeom>
            <a:noFill/>
          </p:spPr>
          <p:txBody>
            <a:bodyPr wrap="square" rtlCol="0">
              <a:spAutoFit/>
            </a:bodyPr>
            <a:lstStyle/>
            <a:p>
              <a:r>
                <a:rPr lang="en-US" sz="1200" dirty="0" smtClean="0">
                  <a:solidFill>
                    <a:schemeClr val="bg1"/>
                  </a:solidFill>
                </a:rPr>
                <a:t>Three Incidents</a:t>
              </a:r>
              <a:endParaRPr lang="en-US" sz="1200" dirty="0">
                <a:solidFill>
                  <a:schemeClr val="bg1"/>
                </a:solidFill>
              </a:endParaRPr>
            </a:p>
          </p:txBody>
        </p:sp>
        <p:sp>
          <p:nvSpPr>
            <p:cNvPr id="58" name="TextBox 57"/>
            <p:cNvSpPr txBox="1"/>
            <p:nvPr/>
          </p:nvSpPr>
          <p:spPr>
            <a:xfrm>
              <a:off x="10330021" y="5248775"/>
              <a:ext cx="1321806" cy="276999"/>
            </a:xfrm>
            <a:prstGeom prst="rect">
              <a:avLst/>
            </a:prstGeom>
            <a:noFill/>
          </p:spPr>
          <p:txBody>
            <a:bodyPr wrap="square" rtlCol="0">
              <a:spAutoFit/>
            </a:bodyPr>
            <a:lstStyle/>
            <a:p>
              <a:r>
                <a:rPr lang="en-US" sz="1200" dirty="0" smtClean="0">
                  <a:solidFill>
                    <a:schemeClr val="bg1"/>
                  </a:solidFill>
                </a:rPr>
                <a:t>Two Incidents</a:t>
              </a:r>
              <a:endParaRPr lang="en-US" sz="1200" dirty="0">
                <a:solidFill>
                  <a:schemeClr val="bg1"/>
                </a:solidFill>
              </a:endParaRPr>
            </a:p>
          </p:txBody>
        </p:sp>
        <p:sp>
          <p:nvSpPr>
            <p:cNvPr id="59" name="TextBox 58"/>
            <p:cNvSpPr txBox="1"/>
            <p:nvPr/>
          </p:nvSpPr>
          <p:spPr>
            <a:xfrm>
              <a:off x="10324618" y="5465591"/>
              <a:ext cx="1321806" cy="276999"/>
            </a:xfrm>
            <a:prstGeom prst="rect">
              <a:avLst/>
            </a:prstGeom>
            <a:noFill/>
          </p:spPr>
          <p:txBody>
            <a:bodyPr wrap="square" rtlCol="0">
              <a:spAutoFit/>
            </a:bodyPr>
            <a:lstStyle/>
            <a:p>
              <a:r>
                <a:rPr lang="en-US" sz="1200" dirty="0" smtClean="0">
                  <a:solidFill>
                    <a:schemeClr val="bg1"/>
                  </a:solidFill>
                </a:rPr>
                <a:t>One Incident</a:t>
              </a:r>
              <a:endParaRPr lang="en-US" sz="1200" dirty="0">
                <a:solidFill>
                  <a:schemeClr val="bg1"/>
                </a:solidFill>
              </a:endParaRPr>
            </a:p>
          </p:txBody>
        </p:sp>
      </p:grpSp>
    </p:spTree>
    <p:extLst>
      <p:ext uri="{BB962C8B-B14F-4D97-AF65-F5344CB8AC3E}">
        <p14:creationId xmlns:p14="http://schemas.microsoft.com/office/powerpoint/2010/main" val="172963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99000" fill="remove" nodeType="withEffect">
                                  <p:stCondLst>
                                    <p:cond delay="0"/>
                                  </p:stCondLst>
                                  <p:childTnLst>
                                    <p:animClr clrSpc="hsl" dir="cw">
                                      <p:cBhvr override="childStyle">
                                        <p:cTn id="6" dur="10000" fill="hold"/>
                                        <p:tgtEl>
                                          <p:spTgt spid="22"/>
                                        </p:tgtEl>
                                        <p:attrNameLst>
                                          <p:attrName>style.color</p:attrName>
                                        </p:attrNameLst>
                                      </p:cBhvr>
                                      <p:by>
                                        <p:hsl h="7200000" s="0" l="0"/>
                                      </p:by>
                                    </p:animClr>
                                    <p:animClr clrSpc="hsl" dir="cw">
                                      <p:cBhvr>
                                        <p:cTn id="7" dur="10000" fill="hold"/>
                                        <p:tgtEl>
                                          <p:spTgt spid="22"/>
                                        </p:tgtEl>
                                        <p:attrNameLst>
                                          <p:attrName>fillcolor</p:attrName>
                                        </p:attrNameLst>
                                      </p:cBhvr>
                                      <p:by>
                                        <p:hsl h="7200000" s="0" l="0"/>
                                      </p:by>
                                    </p:animClr>
                                    <p:animClr clrSpc="hsl" dir="cw">
                                      <p:cBhvr>
                                        <p:cTn id="8" dur="10000" fill="hold"/>
                                        <p:tgtEl>
                                          <p:spTgt spid="22"/>
                                        </p:tgtEl>
                                        <p:attrNameLst>
                                          <p:attrName>stroke.color</p:attrName>
                                        </p:attrNameLst>
                                      </p:cBhvr>
                                      <p:by>
                                        <p:hsl h="7200000" s="0" l="0"/>
                                      </p:by>
                                    </p:animClr>
                                    <p:set>
                                      <p:cBhvr>
                                        <p:cTn id="9" dur="10000" fill="hold"/>
                                        <p:tgtEl>
                                          <p:spTgt spid="22"/>
                                        </p:tgtEl>
                                        <p:attrNameLst>
                                          <p:attrName>fill.type</p:attrName>
                                        </p:attrNameLst>
                                      </p:cBhvr>
                                      <p:to>
                                        <p:strVal val="solid"/>
                                      </p:to>
                                    </p:set>
                                  </p:childTnLst>
                                </p:cTn>
                              </p:par>
                              <p:par>
                                <p:cTn id="10" presetID="53" presetClass="entr" presetSubtype="52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fltVal val="0.5"/>
                                          </p:val>
                                        </p:tav>
                                        <p:tav tm="100000">
                                          <p:val>
                                            <p:strVal val="#ppt_x"/>
                                          </p:val>
                                        </p:tav>
                                      </p:tavLst>
                                    </p:anim>
                                    <p:anim calcmode="lin" valueType="num">
                                      <p:cBhvr>
                                        <p:cTn id="16" dur="500" fill="hold"/>
                                        <p:tgtEl>
                                          <p:spTgt spid="13"/>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anim calcmode="lin" valueType="num">
                                      <p:cBhvr>
                                        <p:cTn id="22" dur="500" fill="hold"/>
                                        <p:tgtEl>
                                          <p:spTgt spid="9"/>
                                        </p:tgtEl>
                                        <p:attrNameLst>
                                          <p:attrName>ppt_x</p:attrName>
                                        </p:attrNameLst>
                                      </p:cBhvr>
                                      <p:tavLst>
                                        <p:tav tm="0">
                                          <p:val>
                                            <p:fltVal val="0.5"/>
                                          </p:val>
                                        </p:tav>
                                        <p:tav tm="100000">
                                          <p:val>
                                            <p:strVal val="#ppt_x"/>
                                          </p:val>
                                        </p:tav>
                                      </p:tavLst>
                                    </p:anim>
                                    <p:anim calcmode="lin" valueType="num">
                                      <p:cBhvr>
                                        <p:cTn id="23" dur="500" fill="hold"/>
                                        <p:tgtEl>
                                          <p:spTgt spid="9"/>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fltVal val="0.5"/>
                                          </p:val>
                                        </p:tav>
                                        <p:tav tm="100000">
                                          <p:val>
                                            <p:strVal val="#ppt_x"/>
                                          </p:val>
                                        </p:tav>
                                      </p:tavLst>
                                    </p:anim>
                                    <p:anim calcmode="lin" valueType="num">
                                      <p:cBhvr>
                                        <p:cTn id="30" dur="500" fill="hold"/>
                                        <p:tgtEl>
                                          <p:spTgt spid="11"/>
                                        </p:tgtEl>
                                        <p:attrNameLst>
                                          <p:attrName>ppt_y</p:attrName>
                                        </p:attrNameLst>
                                      </p:cBhvr>
                                      <p:tavLst>
                                        <p:tav tm="0">
                                          <p:val>
                                            <p:fltVal val="0.5"/>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53" presetClass="entr" presetSubtype="528"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animEffect transition="in" filter="fade">
                                      <p:cBhvr>
                                        <p:cTn id="37" dur="500"/>
                                        <p:tgtEl>
                                          <p:spTgt spid="52"/>
                                        </p:tgtEl>
                                      </p:cBhvr>
                                    </p:animEffect>
                                    <p:anim calcmode="lin" valueType="num">
                                      <p:cBhvr>
                                        <p:cTn id="38" dur="500" fill="hold"/>
                                        <p:tgtEl>
                                          <p:spTgt spid="52"/>
                                        </p:tgtEl>
                                        <p:attrNameLst>
                                          <p:attrName>ppt_x</p:attrName>
                                        </p:attrNameLst>
                                      </p:cBhvr>
                                      <p:tavLst>
                                        <p:tav tm="0">
                                          <p:val>
                                            <p:fltVal val="0.5"/>
                                          </p:val>
                                        </p:tav>
                                        <p:tav tm="100000">
                                          <p:val>
                                            <p:strVal val="#ppt_x"/>
                                          </p:val>
                                        </p:tav>
                                      </p:tavLst>
                                    </p:anim>
                                    <p:anim calcmode="lin" valueType="num">
                                      <p:cBhvr>
                                        <p:cTn id="39" dur="500" fill="hold"/>
                                        <p:tgtEl>
                                          <p:spTgt spid="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5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Isosceles Triangle 54">
            <a:extLst>
              <a:ext uri="{FF2B5EF4-FFF2-40B4-BE49-F238E27FC236}">
                <a16:creationId xmlns:a16="http://schemas.microsoft.com/office/drawing/2014/main" id="{4B64522A-5CE6-4AE1-8901-504EFF9AF7F9}"/>
              </a:ext>
            </a:extLst>
          </p:cNvPr>
          <p:cNvSpPr/>
          <p:nvPr/>
        </p:nvSpPr>
        <p:spPr>
          <a:xfrm flipH="1" flipV="1">
            <a:off x="3431583" y="0"/>
            <a:ext cx="8760417" cy="6858000"/>
          </a:xfrm>
          <a:prstGeom prst="triangle">
            <a:avLst>
              <a:gd name="adj" fmla="val 65014"/>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Parallelogram 93">
            <a:extLst>
              <a:ext uri="{FF2B5EF4-FFF2-40B4-BE49-F238E27FC236}">
                <a16:creationId xmlns:a16="http://schemas.microsoft.com/office/drawing/2014/main" id="{B4224435-83E9-471C-9E87-0EF9A75D16F5}"/>
              </a:ext>
            </a:extLst>
          </p:cNvPr>
          <p:cNvSpPr/>
          <p:nvPr/>
        </p:nvSpPr>
        <p:spPr>
          <a:xfrm flipH="1">
            <a:off x="-698938" y="0"/>
            <a:ext cx="12890938" cy="6898634"/>
          </a:xfrm>
          <a:prstGeom prst="parallelogram">
            <a:avLst>
              <a:gd name="adj" fmla="val 70048"/>
            </a:avLst>
          </a:prstGeom>
          <a:solidFill>
            <a:schemeClr val="tx1">
              <a:lumMod val="75000"/>
              <a:lumOff val="2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Isosceles Triangle 53">
            <a:extLst>
              <a:ext uri="{FF2B5EF4-FFF2-40B4-BE49-F238E27FC236}">
                <a16:creationId xmlns:a16="http://schemas.microsoft.com/office/drawing/2014/main" id="{4784915E-DA93-4EB5-BFA5-0D7F30D093D5}"/>
              </a:ext>
            </a:extLst>
          </p:cNvPr>
          <p:cNvSpPr/>
          <p:nvPr/>
        </p:nvSpPr>
        <p:spPr>
          <a:xfrm>
            <a:off x="140512" y="0"/>
            <a:ext cx="12051487" cy="6858000"/>
          </a:xfrm>
          <a:prstGeom prst="triangle">
            <a:avLst>
              <a:gd name="adj" fmla="val 89184"/>
            </a:avLst>
          </a:prstGeom>
          <a:solidFill>
            <a:srgbClr val="171717">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3" name="Rectangle 92">
            <a:extLst>
              <a:ext uri="{FF2B5EF4-FFF2-40B4-BE49-F238E27FC236}">
                <a16:creationId xmlns:a16="http://schemas.microsoft.com/office/drawing/2014/main" id="{7688B752-8315-4453-9411-2B5CAB04047D}"/>
              </a:ext>
            </a:extLst>
          </p:cNvPr>
          <p:cNvSpPr/>
          <p:nvPr/>
        </p:nvSpPr>
        <p:spPr>
          <a:xfrm rot="2700000">
            <a:off x="-2541303" y="-319232"/>
            <a:ext cx="7200000" cy="7200000"/>
          </a:xfrm>
          <a:prstGeom prst="rect">
            <a:avLst/>
          </a:prstGeom>
          <a:solidFill>
            <a:schemeClr val="tx1">
              <a:lumMod val="75000"/>
              <a:lumOff val="25000"/>
            </a:schemeClr>
          </a:solidFill>
          <a:ln>
            <a:noFill/>
          </a:ln>
          <a:effectLst>
            <a:outerShdw blurRad="1397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Isosceles Triangle 101">
            <a:extLst>
              <a:ext uri="{FF2B5EF4-FFF2-40B4-BE49-F238E27FC236}">
                <a16:creationId xmlns:a16="http://schemas.microsoft.com/office/drawing/2014/main" id="{BB0C6EDE-DB73-467E-B1DF-595617EBAF38}"/>
              </a:ext>
            </a:extLst>
          </p:cNvPr>
          <p:cNvSpPr/>
          <p:nvPr/>
        </p:nvSpPr>
        <p:spPr>
          <a:xfrm flipH="1" flipV="1">
            <a:off x="-420137" y="-3960"/>
            <a:ext cx="12825865" cy="6858000"/>
          </a:xfrm>
          <a:prstGeom prst="triangle">
            <a:avLst>
              <a:gd name="adj" fmla="val 0"/>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1" name="TextBox 100"/>
          <p:cNvSpPr txBox="1"/>
          <p:nvPr/>
        </p:nvSpPr>
        <p:spPr>
          <a:xfrm>
            <a:off x="0" y="178427"/>
            <a:ext cx="11394040" cy="584775"/>
          </a:xfrm>
          <a:prstGeom prst="rect">
            <a:avLst/>
          </a:prstGeom>
          <a:solidFill>
            <a:schemeClr val="bg1">
              <a:lumMod val="50000"/>
              <a:alpha val="84000"/>
            </a:schemeClr>
          </a:solid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3200" spc="600" noProof="0" dirty="0" smtClean="0">
                <a:solidFill>
                  <a:prstClr val="white"/>
                </a:solidFill>
                <a:effectLst>
                  <a:outerShdw blurRad="38100" dist="38100" dir="2700000" algn="tl">
                    <a:srgbClr val="000000">
                      <a:alpha val="43137"/>
                    </a:srgbClr>
                  </a:outerShdw>
                </a:effectLst>
                <a:latin typeface="Century Gothic" panose="020B0502020202020204" pitchFamily="34" charset="0"/>
              </a:rPr>
              <a:t>Presenter Information</a:t>
            </a:r>
            <a:endParaRPr kumimoji="0" lang="en-US" sz="32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pic>
        <p:nvPicPr>
          <p:cNvPr id="11" name="Picture 10" descr="J:\Archives\Pictures\2014 Agency Photos\Reed_15632-0721v1_5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325" y="1452746"/>
            <a:ext cx="3418401" cy="4495675"/>
          </a:xfrm>
          <a:prstGeom prst="rect">
            <a:avLst/>
          </a:prstGeom>
          <a:noFill/>
          <a:ln>
            <a:noFill/>
          </a:ln>
          <a:effectLst>
            <a:outerShdw blurRad="50800" dist="38100" dir="2700000" algn="tl" rotWithShape="0">
              <a:prstClr val="black">
                <a:alpha val="40000"/>
              </a:prstClr>
            </a:outerShdw>
          </a:effectLst>
        </p:spPr>
      </p:pic>
      <p:sp>
        <p:nvSpPr>
          <p:cNvPr id="13" name="Isosceles Triangle 12">
            <a:extLst>
              <a:ext uri="{FF2B5EF4-FFF2-40B4-BE49-F238E27FC236}">
                <a16:creationId xmlns:a16="http://schemas.microsoft.com/office/drawing/2014/main" id="{4784915E-DA93-4EB5-BFA5-0D7F30D093D5}"/>
              </a:ext>
            </a:extLst>
          </p:cNvPr>
          <p:cNvSpPr/>
          <p:nvPr/>
        </p:nvSpPr>
        <p:spPr>
          <a:xfrm>
            <a:off x="140513" y="0"/>
            <a:ext cx="12051487" cy="6858000"/>
          </a:xfrm>
          <a:prstGeom prst="triangle">
            <a:avLst>
              <a:gd name="adj" fmla="val 89184"/>
            </a:avLst>
          </a:prstGeom>
          <a:solidFill>
            <a:srgbClr val="171717">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1947" y="2819575"/>
            <a:ext cx="3826354" cy="3826354"/>
          </a:xfrm>
          <a:prstGeom prst="rect">
            <a:avLst/>
          </a:prstGeom>
        </p:spPr>
      </p:pic>
      <p:sp>
        <p:nvSpPr>
          <p:cNvPr id="99" name="Content Placeholder 2"/>
          <p:cNvSpPr txBox="1">
            <a:spLocks/>
          </p:cNvSpPr>
          <p:nvPr/>
        </p:nvSpPr>
        <p:spPr>
          <a:xfrm>
            <a:off x="4008455" y="1483815"/>
            <a:ext cx="5753746" cy="16555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600000"/>
              </a:buClr>
              <a:buFont typeface="Arial" pitchFamily="34" charset="0"/>
              <a:buChar char="•"/>
              <a:defRPr sz="2800" b="1" kern="1200">
                <a:solidFill>
                  <a:srgbClr val="000024"/>
                </a:solidFill>
                <a:latin typeface="+mn-lt"/>
                <a:ea typeface="+mn-ea"/>
                <a:cs typeface="+mn-cs"/>
              </a:defRPr>
            </a:lvl1pPr>
            <a:lvl2pPr marL="742950" indent="-285750" algn="l" defTabSz="914400" rtl="0" eaLnBrk="1" latinLnBrk="0" hangingPunct="1">
              <a:spcBef>
                <a:spcPct val="20000"/>
              </a:spcBef>
              <a:buClr>
                <a:srgbClr val="626880"/>
              </a:buClr>
              <a:buSzPct val="75000"/>
              <a:buFont typeface="Arial" pitchFamily="34" charset="0"/>
              <a:buChar char="•"/>
              <a:defRPr sz="2400" kern="1200">
                <a:solidFill>
                  <a:srgbClr val="313452"/>
                </a:solidFill>
                <a:latin typeface="+mn-lt"/>
                <a:ea typeface="+mn-ea"/>
                <a:cs typeface="+mn-cs"/>
              </a:defRPr>
            </a:lvl2pPr>
            <a:lvl3pPr marL="1143000" indent="-228600" algn="l" defTabSz="914400" rtl="0" eaLnBrk="1" latinLnBrk="0" hangingPunct="1">
              <a:spcBef>
                <a:spcPct val="20000"/>
              </a:spcBef>
              <a:buClr>
                <a:srgbClr val="626880"/>
              </a:buClr>
              <a:buSzPct val="100000"/>
              <a:buFont typeface="Calibri" panose="020F0502020204030204" pitchFamily="34" charset="0"/>
              <a:buChar char="◦"/>
              <a:defRPr sz="1800" kern="1200">
                <a:solidFill>
                  <a:srgbClr val="62688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lumMod val="50000"/>
                </a:schemeClr>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solidFill>
                  <a:schemeClr val="bg1"/>
                </a:solidFill>
              </a:rPr>
              <a:t>RODNEY REED</a:t>
            </a:r>
            <a:endParaRPr lang="en-US" sz="2400" dirty="0" smtClean="0">
              <a:solidFill>
                <a:schemeClr val="bg1"/>
              </a:solidFill>
            </a:endParaRPr>
          </a:p>
          <a:p>
            <a:pPr marL="0" indent="0">
              <a:buFont typeface="Arial" pitchFamily="34" charset="0"/>
              <a:buNone/>
            </a:pPr>
            <a:r>
              <a:rPr lang="en-US" sz="2400" dirty="0" smtClean="0">
                <a:solidFill>
                  <a:schemeClr val="bg1"/>
                </a:solidFill>
              </a:rPr>
              <a:t>ASSISTANT CHIEF</a:t>
            </a:r>
            <a:r>
              <a:rPr lang="en-US" sz="2400" dirty="0" smtClean="0">
                <a:solidFill>
                  <a:schemeClr val="bg1"/>
                </a:solidFill>
              </a:rPr>
              <a:t>, </a:t>
            </a:r>
            <a:r>
              <a:rPr lang="en-US" sz="2400" dirty="0" smtClean="0">
                <a:solidFill>
                  <a:schemeClr val="bg1"/>
                </a:solidFill>
              </a:rPr>
              <a:t>HCFMO</a:t>
            </a:r>
          </a:p>
          <a:p>
            <a:pPr marL="0" indent="0">
              <a:buFont typeface="Arial" pitchFamily="34" charset="0"/>
              <a:buNone/>
            </a:pPr>
            <a:r>
              <a:rPr lang="en-US" sz="2400" dirty="0" smtClean="0">
                <a:solidFill>
                  <a:schemeClr val="bg1"/>
                </a:solidFill>
                <a:hlinkClick r:id="rId5"/>
              </a:rPr>
              <a:t>RODNEY.REED@FMO.HCTX.NET</a:t>
            </a:r>
            <a:endParaRPr lang="en-US" sz="2400" dirty="0" smtClean="0">
              <a:solidFill>
                <a:schemeClr val="bg1"/>
              </a:solidFill>
            </a:endParaRPr>
          </a:p>
          <a:p>
            <a:pPr marL="0" indent="0">
              <a:buFont typeface="Arial" pitchFamily="34" charset="0"/>
              <a:buNone/>
            </a:pPr>
            <a:r>
              <a:rPr lang="en-US" sz="2400" dirty="0" smtClean="0">
                <a:solidFill>
                  <a:schemeClr val="bg1"/>
                </a:solidFill>
              </a:rPr>
              <a:t>713-274-1717</a:t>
            </a:r>
            <a:endParaRPr lang="en-US" sz="2400" dirty="0" smtClean="0">
              <a:solidFill>
                <a:schemeClr val="bg1"/>
              </a:solidFill>
            </a:endParaRPr>
          </a:p>
        </p:txBody>
      </p:sp>
    </p:spTree>
    <p:extLst>
      <p:ext uri="{BB962C8B-B14F-4D97-AF65-F5344CB8AC3E}">
        <p14:creationId xmlns:p14="http://schemas.microsoft.com/office/powerpoint/2010/main" val="24685693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view of a city&#10;&#10;Description generated with very high confidence">
            <a:extLst>
              <a:ext uri="{FF2B5EF4-FFF2-40B4-BE49-F238E27FC236}">
                <a16:creationId xmlns:a16="http://schemas.microsoft.com/office/drawing/2014/main" id="{00A25DC1-F877-4BFA-90F3-BF5556E25540}"/>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1857" b="3892"/>
          <a:stretch/>
        </p:blipFill>
        <p:spPr>
          <a:xfrm>
            <a:off x="0" y="0"/>
            <a:ext cx="12192000" cy="6858000"/>
          </a:xfrm>
          <a:prstGeom prst="rect">
            <a:avLst/>
          </a:prstGeom>
        </p:spPr>
      </p:pic>
      <p:pic>
        <p:nvPicPr>
          <p:cNvPr id="2" name="Picture 1" hidden="1"/>
          <p:cNvPicPr>
            <a:picLocks noChangeAspect="1"/>
          </p:cNvPicPr>
          <p:nvPr/>
        </p:nvPicPr>
        <p:blipFill rotWithShape="1">
          <a:blip r:embed="rId5">
            <a:extLst>
              <a:ext uri="{28A0092B-C50C-407E-A947-70E740481C1C}">
                <a14:useLocalDpi xmlns:a14="http://schemas.microsoft.com/office/drawing/2010/main" val="0"/>
              </a:ext>
            </a:extLst>
          </a:blip>
          <a:srcRect t="25000"/>
          <a:stretch/>
        </p:blipFill>
        <p:spPr>
          <a:xfrm>
            <a:off x="0" y="0"/>
            <a:ext cx="12192000" cy="6858000"/>
          </a:xfrm>
          <a:prstGeom prst="rect">
            <a:avLst/>
          </a:prstGeom>
        </p:spPr>
      </p:pic>
      <p:sp>
        <p:nvSpPr>
          <p:cNvPr id="7" name="Rectangle 6"/>
          <p:cNvSpPr/>
          <p:nvPr/>
        </p:nvSpPr>
        <p:spPr>
          <a:xfrm>
            <a:off x="0" y="0"/>
            <a:ext cx="12192000" cy="6858000"/>
          </a:xfrm>
          <a:prstGeom prst="rect">
            <a:avLst/>
          </a:prstGeom>
          <a:gradFill flip="none" rotWithShape="1">
            <a:gsLst>
              <a:gs pos="100000">
                <a:schemeClr val="bg2">
                  <a:alpha val="0"/>
                </a:schemeClr>
              </a:gs>
              <a:gs pos="24000">
                <a:schemeClr val="tx1">
                  <a:alpha val="7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00011" y="3201898"/>
            <a:ext cx="24931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COMMERCE</a:t>
            </a:r>
            <a:endParaRPr kumimoji="0" lang="en-US" sz="16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9" name="TextBox 8"/>
          <p:cNvSpPr txBox="1"/>
          <p:nvPr/>
        </p:nvSpPr>
        <p:spPr>
          <a:xfrm>
            <a:off x="500011" y="3540452"/>
            <a:ext cx="21883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43.2%</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0" name="TextBox 9"/>
          <p:cNvSpPr txBox="1"/>
          <p:nvPr/>
        </p:nvSpPr>
        <p:spPr>
          <a:xfrm>
            <a:off x="500011" y="4525337"/>
            <a:ext cx="24931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600" noProof="0" dirty="0" smtClean="0">
                <a:solidFill>
                  <a:prstClr val="white"/>
                </a:solidFill>
                <a:effectLst>
                  <a:outerShdw blurRad="38100" dist="38100" dir="2700000" algn="tl">
                    <a:srgbClr val="000000">
                      <a:alpha val="43137"/>
                    </a:srgbClr>
                  </a:outerShdw>
                </a:effectLst>
                <a:latin typeface="Century Gothic" panose="020B0502020202020204" pitchFamily="34" charset="0"/>
              </a:rPr>
              <a:t>EDUCATION</a:t>
            </a:r>
            <a:endParaRPr kumimoji="0" lang="en-US" sz="16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1" name="TextBox 10"/>
          <p:cNvSpPr txBox="1"/>
          <p:nvPr/>
        </p:nvSpPr>
        <p:spPr>
          <a:xfrm>
            <a:off x="500011" y="4863891"/>
            <a:ext cx="21883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21.8%</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2" name="TextBox 11"/>
          <p:cNvSpPr txBox="1"/>
          <p:nvPr/>
        </p:nvSpPr>
        <p:spPr>
          <a:xfrm>
            <a:off x="500011" y="1493451"/>
            <a:ext cx="228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2000-2016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600" dirty="0" smtClean="0">
                <a:solidFill>
                  <a:prstClr val="white"/>
                </a:solidFill>
                <a:effectLst>
                  <a:outerShdw blurRad="38100" dist="38100" dir="2700000" algn="tl">
                    <a:srgbClr val="000000">
                      <a:alpha val="43137"/>
                    </a:srgbClr>
                  </a:outerShdw>
                </a:effectLst>
                <a:latin typeface="Century Gothic" panose="020B0502020202020204" pitchFamily="34" charset="0"/>
              </a:rPr>
              <a:t>INCIDENTS</a:t>
            </a:r>
            <a:endParaRPr kumimoji="0" lang="en-US" sz="16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3" name="TextBox 12"/>
          <p:cNvSpPr txBox="1"/>
          <p:nvPr/>
        </p:nvSpPr>
        <p:spPr>
          <a:xfrm>
            <a:off x="500011" y="2219019"/>
            <a:ext cx="24931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220 </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cxnSp>
        <p:nvCxnSpPr>
          <p:cNvPr id="18" name="Straight Connector 17"/>
          <p:cNvCxnSpPr/>
          <p:nvPr/>
        </p:nvCxnSpPr>
        <p:spPr>
          <a:xfrm>
            <a:off x="500011" y="2863344"/>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0011" y="4186783"/>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00011" y="5510222"/>
            <a:ext cx="2208944" cy="0"/>
          </a:xfrm>
          <a:prstGeom prst="line">
            <a:avLst/>
          </a:prstGeom>
          <a:ln w="15875">
            <a:gradFill flip="none" rotWithShape="1">
              <a:gsLst>
                <a:gs pos="0">
                  <a:srgbClr val="4472C4"/>
                </a:gs>
                <a:gs pos="50000">
                  <a:srgbClr val="7030A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0005" y="1234827"/>
            <a:ext cx="0" cy="5461934"/>
          </a:xfrm>
          <a:prstGeom prst="line">
            <a:avLst/>
          </a:prstGeom>
          <a:ln w="47625">
            <a:gradFill flip="none" rotWithShape="1">
              <a:gsLst>
                <a:gs pos="0">
                  <a:srgbClr val="4472C4"/>
                </a:gs>
                <a:gs pos="50000">
                  <a:srgbClr val="7030A0"/>
                </a:gs>
                <a:gs pos="100000">
                  <a:srgbClr val="FF0000"/>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047995" y="0"/>
            <a:ext cx="9144005"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0" y="178427"/>
            <a:ext cx="11394040" cy="584775"/>
          </a:xfrm>
          <a:prstGeom prst="rect">
            <a:avLst/>
          </a:prstGeom>
          <a:solidFill>
            <a:schemeClr val="bg1">
              <a:lumMod val="50000"/>
              <a:alpha val="84000"/>
            </a:schemeClr>
          </a:solid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3200" spc="600" dirty="0" smtClean="0">
                <a:solidFill>
                  <a:prstClr val="white"/>
                </a:solidFill>
                <a:effectLst>
                  <a:outerShdw blurRad="38100" dist="38100" dir="2700000" algn="tl">
                    <a:srgbClr val="000000">
                      <a:alpha val="43137"/>
                    </a:srgbClr>
                  </a:outerShdw>
                </a:effectLst>
                <a:latin typeface="Century Gothic" panose="020B0502020202020204" pitchFamily="34" charset="0"/>
              </a:rPr>
              <a:t>Incident Locations</a:t>
            </a:r>
            <a:r>
              <a:rPr kumimoji="0" lang="en-US" sz="1600" b="0" i="0" u="none" strike="noStrike" kern="1200" cap="none" spc="30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|CATEGORIES</a:t>
            </a:r>
            <a:endParaRPr kumimoji="0" lang="en-US" sz="32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27292" y="5874098"/>
            <a:ext cx="873369" cy="873369"/>
          </a:xfrm>
          <a:prstGeom prst="rect">
            <a:avLst/>
          </a:prstGeom>
          <a:effectLst>
            <a:glow rad="228600">
              <a:schemeClr val="accent1">
                <a:satMod val="175000"/>
                <a:alpha val="40000"/>
              </a:schemeClr>
            </a:glow>
          </a:effectLst>
        </p:spPr>
      </p:pic>
      <p:pic>
        <p:nvPicPr>
          <p:cNvPr id="32" name="Picture 2" descr="Quick Look: 220 Active Shooter Incidents in the United States Between 2000 - 2016&#10;Location Categories&#1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65070" y="1064303"/>
            <a:ext cx="8028970" cy="4729393"/>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02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99000" fill="remove" nodeType="withEffect">
                                  <p:stCondLst>
                                    <p:cond delay="0"/>
                                  </p:stCondLst>
                                  <p:childTnLst>
                                    <p:animClr clrSpc="hsl" dir="cw">
                                      <p:cBhvr override="childStyle">
                                        <p:cTn id="6" dur="10000" fill="hold"/>
                                        <p:tgtEl>
                                          <p:spTgt spid="22"/>
                                        </p:tgtEl>
                                        <p:attrNameLst>
                                          <p:attrName>style.color</p:attrName>
                                        </p:attrNameLst>
                                      </p:cBhvr>
                                      <p:by>
                                        <p:hsl h="7200000" s="0" l="0"/>
                                      </p:by>
                                    </p:animClr>
                                    <p:animClr clrSpc="hsl" dir="cw">
                                      <p:cBhvr>
                                        <p:cTn id="7" dur="10000" fill="hold"/>
                                        <p:tgtEl>
                                          <p:spTgt spid="22"/>
                                        </p:tgtEl>
                                        <p:attrNameLst>
                                          <p:attrName>fillcolor</p:attrName>
                                        </p:attrNameLst>
                                      </p:cBhvr>
                                      <p:by>
                                        <p:hsl h="7200000" s="0" l="0"/>
                                      </p:by>
                                    </p:animClr>
                                    <p:animClr clrSpc="hsl" dir="cw">
                                      <p:cBhvr>
                                        <p:cTn id="8" dur="10000" fill="hold"/>
                                        <p:tgtEl>
                                          <p:spTgt spid="22"/>
                                        </p:tgtEl>
                                        <p:attrNameLst>
                                          <p:attrName>stroke.color</p:attrName>
                                        </p:attrNameLst>
                                      </p:cBhvr>
                                      <p:by>
                                        <p:hsl h="7200000" s="0" l="0"/>
                                      </p:by>
                                    </p:animClr>
                                    <p:set>
                                      <p:cBhvr>
                                        <p:cTn id="9" dur="10000" fill="hold"/>
                                        <p:tgtEl>
                                          <p:spTgt spid="22"/>
                                        </p:tgtEl>
                                        <p:attrNameLst>
                                          <p:attrName>fill.type</p:attrName>
                                        </p:attrNameLst>
                                      </p:cBhvr>
                                      <p:to>
                                        <p:strVal val="solid"/>
                                      </p:to>
                                    </p:set>
                                  </p:childTnLst>
                                </p:cTn>
                              </p:par>
                              <p:par>
                                <p:cTn id="10" presetID="53" presetClass="entr" presetSubtype="52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fltVal val="0.5"/>
                                          </p:val>
                                        </p:tav>
                                        <p:tav tm="100000">
                                          <p:val>
                                            <p:strVal val="#ppt_x"/>
                                          </p:val>
                                        </p:tav>
                                      </p:tavLst>
                                    </p:anim>
                                    <p:anim calcmode="lin" valueType="num">
                                      <p:cBhvr>
                                        <p:cTn id="16" dur="500" fill="hold"/>
                                        <p:tgtEl>
                                          <p:spTgt spid="13"/>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anim calcmode="lin" valueType="num">
                                      <p:cBhvr>
                                        <p:cTn id="22" dur="500" fill="hold"/>
                                        <p:tgtEl>
                                          <p:spTgt spid="9"/>
                                        </p:tgtEl>
                                        <p:attrNameLst>
                                          <p:attrName>ppt_x</p:attrName>
                                        </p:attrNameLst>
                                      </p:cBhvr>
                                      <p:tavLst>
                                        <p:tav tm="0">
                                          <p:val>
                                            <p:fltVal val="0.5"/>
                                          </p:val>
                                        </p:tav>
                                        <p:tav tm="100000">
                                          <p:val>
                                            <p:strVal val="#ppt_x"/>
                                          </p:val>
                                        </p:tav>
                                      </p:tavLst>
                                    </p:anim>
                                    <p:anim calcmode="lin" valueType="num">
                                      <p:cBhvr>
                                        <p:cTn id="23" dur="500" fill="hold"/>
                                        <p:tgtEl>
                                          <p:spTgt spid="9"/>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fltVal val="0.5"/>
                                          </p:val>
                                        </p:tav>
                                        <p:tav tm="100000">
                                          <p:val>
                                            <p:strVal val="#ppt_x"/>
                                          </p:val>
                                        </p:tav>
                                      </p:tavLst>
                                    </p:anim>
                                    <p:anim calcmode="lin" valueType="num">
                                      <p:cBhvr>
                                        <p:cTn id="30" dur="500" fill="hold"/>
                                        <p:tgtEl>
                                          <p:spTgt spid="11"/>
                                        </p:tgtEl>
                                        <p:attrNameLst>
                                          <p:attrName>ppt_y</p:attrName>
                                        </p:attrNameLst>
                                      </p:cBhvr>
                                      <p:tavLst>
                                        <p:tav tm="0">
                                          <p:val>
                                            <p:fltVal val="0.5"/>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Lst>
          </a:blip>
          <a:srcRect t="13689" b="10988"/>
          <a:stretch/>
        </p:blipFill>
        <p:spPr>
          <a:xfrm>
            <a:off x="-39562" y="0"/>
            <a:ext cx="12231562" cy="6879771"/>
          </a:xfrm>
          <a:prstGeom prst="rect">
            <a:avLst/>
          </a:prstGeom>
        </p:spPr>
      </p:pic>
      <p:sp>
        <p:nvSpPr>
          <p:cNvPr id="10" name="Trapezoid 9"/>
          <p:cNvSpPr/>
          <p:nvPr/>
        </p:nvSpPr>
        <p:spPr>
          <a:xfrm>
            <a:off x="2208722" y="-25400"/>
            <a:ext cx="9521211" cy="6883400"/>
          </a:xfrm>
          <a:custGeom>
            <a:avLst/>
            <a:gdLst>
              <a:gd name="connsiteX0" fmla="*/ 0 w 1854200"/>
              <a:gd name="connsiteY0" fmla="*/ 6858000 h 6858000"/>
              <a:gd name="connsiteX1" fmla="*/ 730258 w 1854200"/>
              <a:gd name="connsiteY1" fmla="*/ 0 h 6858000"/>
              <a:gd name="connsiteX2" fmla="*/ 1123942 w 1854200"/>
              <a:gd name="connsiteY2" fmla="*/ 0 h 6858000"/>
              <a:gd name="connsiteX3" fmla="*/ 1854200 w 1854200"/>
              <a:gd name="connsiteY3" fmla="*/ 6858000 h 6858000"/>
              <a:gd name="connsiteX4" fmla="*/ 0 w 1854200"/>
              <a:gd name="connsiteY4" fmla="*/ 6858000 h 6858000"/>
              <a:gd name="connsiteX0" fmla="*/ 0 w 1854200"/>
              <a:gd name="connsiteY0" fmla="*/ 6858000 h 6858000"/>
              <a:gd name="connsiteX1" fmla="*/ 139700 w 1854200"/>
              <a:gd name="connsiteY1" fmla="*/ 5448300 h 6858000"/>
              <a:gd name="connsiteX2" fmla="*/ 730258 w 1854200"/>
              <a:gd name="connsiteY2" fmla="*/ 0 h 6858000"/>
              <a:gd name="connsiteX3" fmla="*/ 1123942 w 1854200"/>
              <a:gd name="connsiteY3" fmla="*/ 0 h 6858000"/>
              <a:gd name="connsiteX4" fmla="*/ 1854200 w 1854200"/>
              <a:gd name="connsiteY4" fmla="*/ 6858000 h 6858000"/>
              <a:gd name="connsiteX5" fmla="*/ 0 w 1854200"/>
              <a:gd name="connsiteY5" fmla="*/ 6858000 h 6858000"/>
              <a:gd name="connsiteX0" fmla="*/ 0 w 1854200"/>
              <a:gd name="connsiteY0" fmla="*/ 6858000 h 6858000"/>
              <a:gd name="connsiteX1" fmla="*/ 139700 w 1854200"/>
              <a:gd name="connsiteY1" fmla="*/ 5448300 h 6858000"/>
              <a:gd name="connsiteX2" fmla="*/ 730258 w 1854200"/>
              <a:gd name="connsiteY2" fmla="*/ 0 h 6858000"/>
              <a:gd name="connsiteX3" fmla="*/ 1123942 w 1854200"/>
              <a:gd name="connsiteY3" fmla="*/ 0 h 6858000"/>
              <a:gd name="connsiteX4" fmla="*/ 1714500 w 1854200"/>
              <a:gd name="connsiteY4" fmla="*/ 5410200 h 6858000"/>
              <a:gd name="connsiteX5" fmla="*/ 1854200 w 1854200"/>
              <a:gd name="connsiteY5" fmla="*/ 6858000 h 6858000"/>
              <a:gd name="connsiteX6" fmla="*/ 0 w 1854200"/>
              <a:gd name="connsiteY6" fmla="*/ 6858000 h 6858000"/>
              <a:gd name="connsiteX0" fmla="*/ 1473200 w 3327400"/>
              <a:gd name="connsiteY0" fmla="*/ 6858000 h 6858000"/>
              <a:gd name="connsiteX1" fmla="*/ 0 w 3327400"/>
              <a:gd name="connsiteY1" fmla="*/ 5651500 h 6858000"/>
              <a:gd name="connsiteX2" fmla="*/ 2203458 w 3327400"/>
              <a:gd name="connsiteY2" fmla="*/ 0 h 6858000"/>
              <a:gd name="connsiteX3" fmla="*/ 2597142 w 3327400"/>
              <a:gd name="connsiteY3" fmla="*/ 0 h 6858000"/>
              <a:gd name="connsiteX4" fmla="*/ 3187700 w 3327400"/>
              <a:gd name="connsiteY4" fmla="*/ 5410200 h 6858000"/>
              <a:gd name="connsiteX5" fmla="*/ 3327400 w 3327400"/>
              <a:gd name="connsiteY5" fmla="*/ 6858000 h 6858000"/>
              <a:gd name="connsiteX6" fmla="*/ 1473200 w 3327400"/>
              <a:gd name="connsiteY6" fmla="*/ 6858000 h 6858000"/>
              <a:gd name="connsiteX0" fmla="*/ 1475306 w 3329506"/>
              <a:gd name="connsiteY0" fmla="*/ 6858000 h 6858000"/>
              <a:gd name="connsiteX1" fmla="*/ 2106 w 3329506"/>
              <a:gd name="connsiteY1" fmla="*/ 5651500 h 6858000"/>
              <a:gd name="connsiteX2" fmla="*/ 2205564 w 3329506"/>
              <a:gd name="connsiteY2" fmla="*/ 0 h 6858000"/>
              <a:gd name="connsiteX3" fmla="*/ 2599248 w 3329506"/>
              <a:gd name="connsiteY3" fmla="*/ 0 h 6858000"/>
              <a:gd name="connsiteX4" fmla="*/ 3189806 w 3329506"/>
              <a:gd name="connsiteY4" fmla="*/ 5410200 h 6858000"/>
              <a:gd name="connsiteX5" fmla="*/ 3329506 w 3329506"/>
              <a:gd name="connsiteY5" fmla="*/ 6858000 h 6858000"/>
              <a:gd name="connsiteX6" fmla="*/ 1475306 w 3329506"/>
              <a:gd name="connsiteY6" fmla="*/ 6858000 h 6858000"/>
              <a:gd name="connsiteX0" fmla="*/ 1475306 w 3329506"/>
              <a:gd name="connsiteY0" fmla="*/ 6858000 h 6858000"/>
              <a:gd name="connsiteX1" fmla="*/ 2106 w 3329506"/>
              <a:gd name="connsiteY1" fmla="*/ 5651500 h 6858000"/>
              <a:gd name="connsiteX2" fmla="*/ 2205564 w 3329506"/>
              <a:gd name="connsiteY2" fmla="*/ 0 h 6858000"/>
              <a:gd name="connsiteX3" fmla="*/ 2599248 w 3329506"/>
              <a:gd name="connsiteY3" fmla="*/ 0 h 6858000"/>
              <a:gd name="connsiteX4" fmla="*/ 637106 w 3329506"/>
              <a:gd name="connsiteY4" fmla="*/ 5600700 h 6858000"/>
              <a:gd name="connsiteX5" fmla="*/ 3329506 w 3329506"/>
              <a:gd name="connsiteY5" fmla="*/ 6858000 h 6858000"/>
              <a:gd name="connsiteX6" fmla="*/ 1475306 w 3329506"/>
              <a:gd name="connsiteY6" fmla="*/ 6858000 h 6858000"/>
              <a:gd name="connsiteX0" fmla="*/ 1475306 w 3329506"/>
              <a:gd name="connsiteY0" fmla="*/ 6858000 h 6858000"/>
              <a:gd name="connsiteX1" fmla="*/ 2106 w 3329506"/>
              <a:gd name="connsiteY1" fmla="*/ 5651500 h 6858000"/>
              <a:gd name="connsiteX2" fmla="*/ 2205564 w 3329506"/>
              <a:gd name="connsiteY2" fmla="*/ 0 h 6858000"/>
              <a:gd name="connsiteX3" fmla="*/ 2599248 w 3329506"/>
              <a:gd name="connsiteY3" fmla="*/ 0 h 6858000"/>
              <a:gd name="connsiteX4" fmla="*/ 637106 w 3329506"/>
              <a:gd name="connsiteY4" fmla="*/ 5600700 h 6858000"/>
              <a:gd name="connsiteX5" fmla="*/ 3329506 w 3329506"/>
              <a:gd name="connsiteY5" fmla="*/ 6858000 h 6858000"/>
              <a:gd name="connsiteX6" fmla="*/ 1475306 w 3329506"/>
              <a:gd name="connsiteY6" fmla="*/ 6858000 h 6858000"/>
              <a:gd name="connsiteX0" fmla="*/ 1475306 w 3329506"/>
              <a:gd name="connsiteY0" fmla="*/ 6858000 h 6858000"/>
              <a:gd name="connsiteX1" fmla="*/ 2106 w 3329506"/>
              <a:gd name="connsiteY1" fmla="*/ 5651500 h 6858000"/>
              <a:gd name="connsiteX2" fmla="*/ 2205564 w 3329506"/>
              <a:gd name="connsiteY2" fmla="*/ 0 h 6858000"/>
              <a:gd name="connsiteX3" fmla="*/ 2599248 w 3329506"/>
              <a:gd name="connsiteY3" fmla="*/ 0 h 6858000"/>
              <a:gd name="connsiteX4" fmla="*/ 637106 w 3329506"/>
              <a:gd name="connsiteY4" fmla="*/ 5600700 h 6858000"/>
              <a:gd name="connsiteX5" fmla="*/ 3329506 w 3329506"/>
              <a:gd name="connsiteY5" fmla="*/ 6858000 h 6858000"/>
              <a:gd name="connsiteX6" fmla="*/ 1475306 w 3329506"/>
              <a:gd name="connsiteY6" fmla="*/ 6858000 h 6858000"/>
              <a:gd name="connsiteX0" fmla="*/ 1475306 w 3329506"/>
              <a:gd name="connsiteY0" fmla="*/ 6858000 h 6858000"/>
              <a:gd name="connsiteX1" fmla="*/ 2106 w 3329506"/>
              <a:gd name="connsiteY1" fmla="*/ 5651500 h 6858000"/>
              <a:gd name="connsiteX2" fmla="*/ 2205564 w 3329506"/>
              <a:gd name="connsiteY2" fmla="*/ 0 h 6858000"/>
              <a:gd name="connsiteX3" fmla="*/ 2599248 w 3329506"/>
              <a:gd name="connsiteY3" fmla="*/ 0 h 6858000"/>
              <a:gd name="connsiteX4" fmla="*/ 637106 w 3329506"/>
              <a:gd name="connsiteY4" fmla="*/ 5600700 h 6858000"/>
              <a:gd name="connsiteX5" fmla="*/ 3329506 w 3329506"/>
              <a:gd name="connsiteY5" fmla="*/ 6858000 h 6858000"/>
              <a:gd name="connsiteX6" fmla="*/ 1475306 w 3329506"/>
              <a:gd name="connsiteY6" fmla="*/ 6858000 h 6858000"/>
              <a:gd name="connsiteX0" fmla="*/ 1475306 w 9207865"/>
              <a:gd name="connsiteY0" fmla="*/ 6858000 h 6858000"/>
              <a:gd name="connsiteX1" fmla="*/ 2106 w 9207865"/>
              <a:gd name="connsiteY1" fmla="*/ 5651500 h 6858000"/>
              <a:gd name="connsiteX2" fmla="*/ 2205564 w 9207865"/>
              <a:gd name="connsiteY2" fmla="*/ 0 h 6858000"/>
              <a:gd name="connsiteX3" fmla="*/ 2599248 w 9207865"/>
              <a:gd name="connsiteY3" fmla="*/ 0 h 6858000"/>
              <a:gd name="connsiteX4" fmla="*/ 9196906 w 9207865"/>
              <a:gd name="connsiteY4" fmla="*/ 4165600 h 6858000"/>
              <a:gd name="connsiteX5" fmla="*/ 637106 w 9207865"/>
              <a:gd name="connsiteY5" fmla="*/ 5600700 h 6858000"/>
              <a:gd name="connsiteX6" fmla="*/ 3329506 w 9207865"/>
              <a:gd name="connsiteY6" fmla="*/ 6858000 h 6858000"/>
              <a:gd name="connsiteX7" fmla="*/ 1475306 w 9207865"/>
              <a:gd name="connsiteY7" fmla="*/ 6858000 h 6858000"/>
              <a:gd name="connsiteX0" fmla="*/ 1475306 w 9207865"/>
              <a:gd name="connsiteY0" fmla="*/ 6858000 h 6858000"/>
              <a:gd name="connsiteX1" fmla="*/ 2106 w 9207865"/>
              <a:gd name="connsiteY1" fmla="*/ 5651500 h 6858000"/>
              <a:gd name="connsiteX2" fmla="*/ 8473006 w 9207865"/>
              <a:gd name="connsiteY2" fmla="*/ 3873500 h 6858000"/>
              <a:gd name="connsiteX3" fmla="*/ 2205564 w 9207865"/>
              <a:gd name="connsiteY3" fmla="*/ 0 h 6858000"/>
              <a:gd name="connsiteX4" fmla="*/ 2599248 w 9207865"/>
              <a:gd name="connsiteY4" fmla="*/ 0 h 6858000"/>
              <a:gd name="connsiteX5" fmla="*/ 9196906 w 9207865"/>
              <a:gd name="connsiteY5" fmla="*/ 4165600 h 6858000"/>
              <a:gd name="connsiteX6" fmla="*/ 637106 w 9207865"/>
              <a:gd name="connsiteY6" fmla="*/ 5600700 h 6858000"/>
              <a:gd name="connsiteX7" fmla="*/ 3329506 w 9207865"/>
              <a:gd name="connsiteY7" fmla="*/ 6858000 h 6858000"/>
              <a:gd name="connsiteX8" fmla="*/ 1475306 w 9207865"/>
              <a:gd name="connsiteY8" fmla="*/ 6858000 h 6858000"/>
              <a:gd name="connsiteX0" fmla="*/ 1551368 w 9283927"/>
              <a:gd name="connsiteY0" fmla="*/ 6858000 h 6858000"/>
              <a:gd name="connsiteX1" fmla="*/ 1968 w 9283927"/>
              <a:gd name="connsiteY1" fmla="*/ 5473700 h 6858000"/>
              <a:gd name="connsiteX2" fmla="*/ 8549068 w 9283927"/>
              <a:gd name="connsiteY2" fmla="*/ 3873500 h 6858000"/>
              <a:gd name="connsiteX3" fmla="*/ 2281626 w 9283927"/>
              <a:gd name="connsiteY3" fmla="*/ 0 h 6858000"/>
              <a:gd name="connsiteX4" fmla="*/ 2675310 w 9283927"/>
              <a:gd name="connsiteY4" fmla="*/ 0 h 6858000"/>
              <a:gd name="connsiteX5" fmla="*/ 9272968 w 9283927"/>
              <a:gd name="connsiteY5" fmla="*/ 4165600 h 6858000"/>
              <a:gd name="connsiteX6" fmla="*/ 713168 w 9283927"/>
              <a:gd name="connsiteY6" fmla="*/ 5600700 h 6858000"/>
              <a:gd name="connsiteX7" fmla="*/ 3405568 w 9283927"/>
              <a:gd name="connsiteY7" fmla="*/ 6858000 h 6858000"/>
              <a:gd name="connsiteX8" fmla="*/ 1551368 w 9283927"/>
              <a:gd name="connsiteY8" fmla="*/ 6858000 h 6858000"/>
              <a:gd name="connsiteX0" fmla="*/ 1551368 w 9283927"/>
              <a:gd name="connsiteY0" fmla="*/ 6858000 h 6858000"/>
              <a:gd name="connsiteX1" fmla="*/ 1968 w 9283927"/>
              <a:gd name="connsiteY1" fmla="*/ 5473700 h 6858000"/>
              <a:gd name="connsiteX2" fmla="*/ 8383968 w 9283927"/>
              <a:gd name="connsiteY2" fmla="*/ 4000500 h 6858000"/>
              <a:gd name="connsiteX3" fmla="*/ 2281626 w 9283927"/>
              <a:gd name="connsiteY3" fmla="*/ 0 h 6858000"/>
              <a:gd name="connsiteX4" fmla="*/ 2675310 w 9283927"/>
              <a:gd name="connsiteY4" fmla="*/ 0 h 6858000"/>
              <a:gd name="connsiteX5" fmla="*/ 9272968 w 9283927"/>
              <a:gd name="connsiteY5" fmla="*/ 4165600 h 6858000"/>
              <a:gd name="connsiteX6" fmla="*/ 713168 w 9283927"/>
              <a:gd name="connsiteY6" fmla="*/ 5600700 h 6858000"/>
              <a:gd name="connsiteX7" fmla="*/ 3405568 w 9283927"/>
              <a:gd name="connsiteY7" fmla="*/ 6858000 h 6858000"/>
              <a:gd name="connsiteX8" fmla="*/ 1551368 w 9283927"/>
              <a:gd name="connsiteY8" fmla="*/ 6858000 h 6858000"/>
              <a:gd name="connsiteX0" fmla="*/ 1551368 w 9283927"/>
              <a:gd name="connsiteY0" fmla="*/ 6858000 h 6858000"/>
              <a:gd name="connsiteX1" fmla="*/ 1968 w 9283927"/>
              <a:gd name="connsiteY1" fmla="*/ 5473700 h 6858000"/>
              <a:gd name="connsiteX2" fmla="*/ 8383968 w 9283927"/>
              <a:gd name="connsiteY2" fmla="*/ 4000500 h 6858000"/>
              <a:gd name="connsiteX3" fmla="*/ 5221668 w 9283927"/>
              <a:gd name="connsiteY3" fmla="*/ 2590800 h 6858000"/>
              <a:gd name="connsiteX4" fmla="*/ 2281626 w 9283927"/>
              <a:gd name="connsiteY4" fmla="*/ 0 h 6858000"/>
              <a:gd name="connsiteX5" fmla="*/ 2675310 w 9283927"/>
              <a:gd name="connsiteY5" fmla="*/ 0 h 6858000"/>
              <a:gd name="connsiteX6" fmla="*/ 9272968 w 9283927"/>
              <a:gd name="connsiteY6" fmla="*/ 4165600 h 6858000"/>
              <a:gd name="connsiteX7" fmla="*/ 713168 w 9283927"/>
              <a:gd name="connsiteY7" fmla="*/ 5600700 h 6858000"/>
              <a:gd name="connsiteX8" fmla="*/ 3405568 w 9283927"/>
              <a:gd name="connsiteY8" fmla="*/ 6858000 h 6858000"/>
              <a:gd name="connsiteX9" fmla="*/ 1551368 w 9283927"/>
              <a:gd name="connsiteY9" fmla="*/ 6858000 h 6858000"/>
              <a:gd name="connsiteX0" fmla="*/ 1551368 w 9461097"/>
              <a:gd name="connsiteY0" fmla="*/ 6858000 h 6858000"/>
              <a:gd name="connsiteX1" fmla="*/ 1968 w 9461097"/>
              <a:gd name="connsiteY1" fmla="*/ 5473700 h 6858000"/>
              <a:gd name="connsiteX2" fmla="*/ 8383968 w 9461097"/>
              <a:gd name="connsiteY2" fmla="*/ 4000500 h 6858000"/>
              <a:gd name="connsiteX3" fmla="*/ 5221668 w 9461097"/>
              <a:gd name="connsiteY3" fmla="*/ 2590800 h 6858000"/>
              <a:gd name="connsiteX4" fmla="*/ 2281626 w 9461097"/>
              <a:gd name="connsiteY4" fmla="*/ 0 h 6858000"/>
              <a:gd name="connsiteX5" fmla="*/ 2675310 w 9461097"/>
              <a:gd name="connsiteY5" fmla="*/ 0 h 6858000"/>
              <a:gd name="connsiteX6" fmla="*/ 5932868 w 9461097"/>
              <a:gd name="connsiteY6" fmla="*/ 2362200 h 6858000"/>
              <a:gd name="connsiteX7" fmla="*/ 9272968 w 9461097"/>
              <a:gd name="connsiteY7" fmla="*/ 4165600 h 6858000"/>
              <a:gd name="connsiteX8" fmla="*/ 713168 w 9461097"/>
              <a:gd name="connsiteY8" fmla="*/ 5600700 h 6858000"/>
              <a:gd name="connsiteX9" fmla="*/ 3405568 w 9461097"/>
              <a:gd name="connsiteY9" fmla="*/ 6858000 h 6858000"/>
              <a:gd name="connsiteX10" fmla="*/ 1551368 w 9461097"/>
              <a:gd name="connsiteY10" fmla="*/ 6858000 h 6858000"/>
              <a:gd name="connsiteX0" fmla="*/ 1551368 w 9451123"/>
              <a:gd name="connsiteY0" fmla="*/ 6858000 h 6858000"/>
              <a:gd name="connsiteX1" fmla="*/ 1968 w 9451123"/>
              <a:gd name="connsiteY1" fmla="*/ 5473700 h 6858000"/>
              <a:gd name="connsiteX2" fmla="*/ 8383968 w 9451123"/>
              <a:gd name="connsiteY2" fmla="*/ 4000500 h 6858000"/>
              <a:gd name="connsiteX3" fmla="*/ 5221668 w 9451123"/>
              <a:gd name="connsiteY3" fmla="*/ 2590800 h 6858000"/>
              <a:gd name="connsiteX4" fmla="*/ 2281626 w 9451123"/>
              <a:gd name="connsiteY4" fmla="*/ 0 h 6858000"/>
              <a:gd name="connsiteX5" fmla="*/ 2675310 w 9451123"/>
              <a:gd name="connsiteY5" fmla="*/ 0 h 6858000"/>
              <a:gd name="connsiteX6" fmla="*/ 6364668 w 9451123"/>
              <a:gd name="connsiteY6" fmla="*/ 1028700 h 6858000"/>
              <a:gd name="connsiteX7" fmla="*/ 5932868 w 9451123"/>
              <a:gd name="connsiteY7" fmla="*/ 2362200 h 6858000"/>
              <a:gd name="connsiteX8" fmla="*/ 9272968 w 9451123"/>
              <a:gd name="connsiteY8" fmla="*/ 4165600 h 6858000"/>
              <a:gd name="connsiteX9" fmla="*/ 713168 w 9451123"/>
              <a:gd name="connsiteY9" fmla="*/ 5600700 h 6858000"/>
              <a:gd name="connsiteX10" fmla="*/ 3405568 w 9451123"/>
              <a:gd name="connsiteY10" fmla="*/ 6858000 h 6858000"/>
              <a:gd name="connsiteX11" fmla="*/ 1551368 w 9451123"/>
              <a:gd name="connsiteY11" fmla="*/ 6858000 h 6858000"/>
              <a:gd name="connsiteX0" fmla="*/ 1551368 w 9451123"/>
              <a:gd name="connsiteY0" fmla="*/ 6858000 h 6858000"/>
              <a:gd name="connsiteX1" fmla="*/ 1968 w 9451123"/>
              <a:gd name="connsiteY1" fmla="*/ 5473700 h 6858000"/>
              <a:gd name="connsiteX2" fmla="*/ 8383968 w 9451123"/>
              <a:gd name="connsiteY2" fmla="*/ 4000500 h 6858000"/>
              <a:gd name="connsiteX3" fmla="*/ 5221668 w 9451123"/>
              <a:gd name="connsiteY3" fmla="*/ 2590800 h 6858000"/>
              <a:gd name="connsiteX4" fmla="*/ 5488368 w 9451123"/>
              <a:gd name="connsiteY4" fmla="*/ 1016000 h 6858000"/>
              <a:gd name="connsiteX5" fmla="*/ 2281626 w 9451123"/>
              <a:gd name="connsiteY5" fmla="*/ 0 h 6858000"/>
              <a:gd name="connsiteX6" fmla="*/ 2675310 w 9451123"/>
              <a:gd name="connsiteY6" fmla="*/ 0 h 6858000"/>
              <a:gd name="connsiteX7" fmla="*/ 6364668 w 9451123"/>
              <a:gd name="connsiteY7" fmla="*/ 1028700 h 6858000"/>
              <a:gd name="connsiteX8" fmla="*/ 5932868 w 9451123"/>
              <a:gd name="connsiteY8" fmla="*/ 2362200 h 6858000"/>
              <a:gd name="connsiteX9" fmla="*/ 9272968 w 9451123"/>
              <a:gd name="connsiteY9" fmla="*/ 4165600 h 6858000"/>
              <a:gd name="connsiteX10" fmla="*/ 713168 w 9451123"/>
              <a:gd name="connsiteY10" fmla="*/ 5600700 h 6858000"/>
              <a:gd name="connsiteX11" fmla="*/ 3405568 w 9451123"/>
              <a:gd name="connsiteY11" fmla="*/ 6858000 h 6858000"/>
              <a:gd name="connsiteX12" fmla="*/ 1551368 w 9451123"/>
              <a:gd name="connsiteY12" fmla="*/ 6858000 h 6858000"/>
              <a:gd name="connsiteX0" fmla="*/ 1551368 w 9451123"/>
              <a:gd name="connsiteY0" fmla="*/ 6858000 h 6858000"/>
              <a:gd name="connsiteX1" fmla="*/ 1968 w 9451123"/>
              <a:gd name="connsiteY1" fmla="*/ 5473700 h 6858000"/>
              <a:gd name="connsiteX2" fmla="*/ 8383968 w 9451123"/>
              <a:gd name="connsiteY2" fmla="*/ 4000500 h 6858000"/>
              <a:gd name="connsiteX3" fmla="*/ 5221668 w 9451123"/>
              <a:gd name="connsiteY3" fmla="*/ 2590800 h 6858000"/>
              <a:gd name="connsiteX4" fmla="*/ 5488368 w 9451123"/>
              <a:gd name="connsiteY4" fmla="*/ 1016000 h 6858000"/>
              <a:gd name="connsiteX5" fmla="*/ 2281626 w 9451123"/>
              <a:gd name="connsiteY5" fmla="*/ 0 h 6858000"/>
              <a:gd name="connsiteX6" fmla="*/ 2675310 w 9451123"/>
              <a:gd name="connsiteY6" fmla="*/ 0 h 6858000"/>
              <a:gd name="connsiteX7" fmla="*/ 6364668 w 9451123"/>
              <a:gd name="connsiteY7" fmla="*/ 1028700 h 6858000"/>
              <a:gd name="connsiteX8" fmla="*/ 5932868 w 9451123"/>
              <a:gd name="connsiteY8" fmla="*/ 2362200 h 6858000"/>
              <a:gd name="connsiteX9" fmla="*/ 9272968 w 9451123"/>
              <a:gd name="connsiteY9" fmla="*/ 4165600 h 6858000"/>
              <a:gd name="connsiteX10" fmla="*/ 1017968 w 9451123"/>
              <a:gd name="connsiteY10" fmla="*/ 5588000 h 6858000"/>
              <a:gd name="connsiteX11" fmla="*/ 3405568 w 9451123"/>
              <a:gd name="connsiteY11" fmla="*/ 6858000 h 6858000"/>
              <a:gd name="connsiteX12" fmla="*/ 1551368 w 9451123"/>
              <a:gd name="connsiteY12" fmla="*/ 6858000 h 6858000"/>
              <a:gd name="connsiteX0" fmla="*/ 1551368 w 9451123"/>
              <a:gd name="connsiteY0" fmla="*/ 6858000 h 6858000"/>
              <a:gd name="connsiteX1" fmla="*/ 1968 w 9451123"/>
              <a:gd name="connsiteY1" fmla="*/ 5473700 h 6858000"/>
              <a:gd name="connsiteX2" fmla="*/ 8383968 w 9451123"/>
              <a:gd name="connsiteY2" fmla="*/ 4000500 h 6858000"/>
              <a:gd name="connsiteX3" fmla="*/ 5221668 w 9451123"/>
              <a:gd name="connsiteY3" fmla="*/ 2590800 h 6858000"/>
              <a:gd name="connsiteX4" fmla="*/ 5488368 w 9451123"/>
              <a:gd name="connsiteY4" fmla="*/ 1016000 h 6858000"/>
              <a:gd name="connsiteX5" fmla="*/ 2281626 w 9451123"/>
              <a:gd name="connsiteY5" fmla="*/ 0 h 6858000"/>
              <a:gd name="connsiteX6" fmla="*/ 2675310 w 9451123"/>
              <a:gd name="connsiteY6" fmla="*/ 0 h 6858000"/>
              <a:gd name="connsiteX7" fmla="*/ 6364668 w 9451123"/>
              <a:gd name="connsiteY7" fmla="*/ 1028700 h 6858000"/>
              <a:gd name="connsiteX8" fmla="*/ 5932868 w 9451123"/>
              <a:gd name="connsiteY8" fmla="*/ 2362200 h 6858000"/>
              <a:gd name="connsiteX9" fmla="*/ 9272968 w 9451123"/>
              <a:gd name="connsiteY9" fmla="*/ 4165600 h 6858000"/>
              <a:gd name="connsiteX10" fmla="*/ 1017968 w 9451123"/>
              <a:gd name="connsiteY10" fmla="*/ 5588000 h 6858000"/>
              <a:gd name="connsiteX11" fmla="*/ 3405568 w 9451123"/>
              <a:gd name="connsiteY11" fmla="*/ 6858000 h 6858000"/>
              <a:gd name="connsiteX12" fmla="*/ 1551368 w 9451123"/>
              <a:gd name="connsiteY12" fmla="*/ 6858000 h 6858000"/>
              <a:gd name="connsiteX0" fmla="*/ 1551368 w 9451123"/>
              <a:gd name="connsiteY0" fmla="*/ 6858000 h 6858000"/>
              <a:gd name="connsiteX1" fmla="*/ 1968 w 9451123"/>
              <a:gd name="connsiteY1" fmla="*/ 5473700 h 6858000"/>
              <a:gd name="connsiteX2" fmla="*/ 8383968 w 9451123"/>
              <a:gd name="connsiteY2" fmla="*/ 4000500 h 6858000"/>
              <a:gd name="connsiteX3" fmla="*/ 5221668 w 9451123"/>
              <a:gd name="connsiteY3" fmla="*/ 2590800 h 6858000"/>
              <a:gd name="connsiteX4" fmla="*/ 5488368 w 9451123"/>
              <a:gd name="connsiteY4" fmla="*/ 1016000 h 6858000"/>
              <a:gd name="connsiteX5" fmla="*/ 2281626 w 9451123"/>
              <a:gd name="connsiteY5" fmla="*/ 0 h 6858000"/>
              <a:gd name="connsiteX6" fmla="*/ 2675310 w 9451123"/>
              <a:gd name="connsiteY6" fmla="*/ 0 h 6858000"/>
              <a:gd name="connsiteX7" fmla="*/ 6364668 w 9451123"/>
              <a:gd name="connsiteY7" fmla="*/ 1028700 h 6858000"/>
              <a:gd name="connsiteX8" fmla="*/ 5932868 w 9451123"/>
              <a:gd name="connsiteY8" fmla="*/ 2362200 h 6858000"/>
              <a:gd name="connsiteX9" fmla="*/ 9272968 w 9451123"/>
              <a:gd name="connsiteY9" fmla="*/ 4165600 h 6858000"/>
              <a:gd name="connsiteX10" fmla="*/ 1017968 w 9451123"/>
              <a:gd name="connsiteY10" fmla="*/ 5588000 h 6858000"/>
              <a:gd name="connsiteX11" fmla="*/ 3405568 w 9451123"/>
              <a:gd name="connsiteY11" fmla="*/ 6858000 h 6858000"/>
              <a:gd name="connsiteX12" fmla="*/ 1551368 w 9451123"/>
              <a:gd name="connsiteY12" fmla="*/ 6858000 h 6858000"/>
              <a:gd name="connsiteX0" fmla="*/ 1551368 w 9451123"/>
              <a:gd name="connsiteY0" fmla="*/ 6858000 h 6858000"/>
              <a:gd name="connsiteX1" fmla="*/ 1968 w 9451123"/>
              <a:gd name="connsiteY1" fmla="*/ 5473700 h 6858000"/>
              <a:gd name="connsiteX2" fmla="*/ 8383968 w 9451123"/>
              <a:gd name="connsiteY2" fmla="*/ 4000500 h 6858000"/>
              <a:gd name="connsiteX3" fmla="*/ 5221668 w 9451123"/>
              <a:gd name="connsiteY3" fmla="*/ 2590800 h 6858000"/>
              <a:gd name="connsiteX4" fmla="*/ 5488368 w 9451123"/>
              <a:gd name="connsiteY4" fmla="*/ 1016000 h 6858000"/>
              <a:gd name="connsiteX5" fmla="*/ 2281626 w 9451123"/>
              <a:gd name="connsiteY5" fmla="*/ 0 h 6858000"/>
              <a:gd name="connsiteX6" fmla="*/ 2675310 w 9451123"/>
              <a:gd name="connsiteY6" fmla="*/ 0 h 6858000"/>
              <a:gd name="connsiteX7" fmla="*/ 6364668 w 9451123"/>
              <a:gd name="connsiteY7" fmla="*/ 1028700 h 6858000"/>
              <a:gd name="connsiteX8" fmla="*/ 5932868 w 9451123"/>
              <a:gd name="connsiteY8" fmla="*/ 2362200 h 6858000"/>
              <a:gd name="connsiteX9" fmla="*/ 9272968 w 9451123"/>
              <a:gd name="connsiteY9" fmla="*/ 4165600 h 6858000"/>
              <a:gd name="connsiteX10" fmla="*/ 1017968 w 9451123"/>
              <a:gd name="connsiteY10" fmla="*/ 5588000 h 6858000"/>
              <a:gd name="connsiteX11" fmla="*/ 3405568 w 9451123"/>
              <a:gd name="connsiteY11" fmla="*/ 6858000 h 6858000"/>
              <a:gd name="connsiteX12" fmla="*/ 1551368 w 9451123"/>
              <a:gd name="connsiteY12" fmla="*/ 6858000 h 6858000"/>
              <a:gd name="connsiteX0" fmla="*/ 1613978 w 9513733"/>
              <a:gd name="connsiteY0" fmla="*/ 6858000 h 6858000"/>
              <a:gd name="connsiteX1" fmla="*/ 64578 w 9513733"/>
              <a:gd name="connsiteY1" fmla="*/ 5473700 h 6858000"/>
              <a:gd name="connsiteX2" fmla="*/ 8446578 w 9513733"/>
              <a:gd name="connsiteY2" fmla="*/ 4000500 h 6858000"/>
              <a:gd name="connsiteX3" fmla="*/ 5284278 w 9513733"/>
              <a:gd name="connsiteY3" fmla="*/ 2590800 h 6858000"/>
              <a:gd name="connsiteX4" fmla="*/ 5550978 w 9513733"/>
              <a:gd name="connsiteY4" fmla="*/ 1016000 h 6858000"/>
              <a:gd name="connsiteX5" fmla="*/ 2344236 w 9513733"/>
              <a:gd name="connsiteY5" fmla="*/ 0 h 6858000"/>
              <a:gd name="connsiteX6" fmla="*/ 2737920 w 9513733"/>
              <a:gd name="connsiteY6" fmla="*/ 0 h 6858000"/>
              <a:gd name="connsiteX7" fmla="*/ 6427278 w 9513733"/>
              <a:gd name="connsiteY7" fmla="*/ 1028700 h 6858000"/>
              <a:gd name="connsiteX8" fmla="*/ 5995478 w 9513733"/>
              <a:gd name="connsiteY8" fmla="*/ 2362200 h 6858000"/>
              <a:gd name="connsiteX9" fmla="*/ 9335578 w 9513733"/>
              <a:gd name="connsiteY9" fmla="*/ 4165600 h 6858000"/>
              <a:gd name="connsiteX10" fmla="*/ 1080578 w 9513733"/>
              <a:gd name="connsiteY10" fmla="*/ 5588000 h 6858000"/>
              <a:gd name="connsiteX11" fmla="*/ 3468178 w 9513733"/>
              <a:gd name="connsiteY11" fmla="*/ 6858000 h 6858000"/>
              <a:gd name="connsiteX12" fmla="*/ 1613978 w 9513733"/>
              <a:gd name="connsiteY12" fmla="*/ 6858000 h 6858000"/>
              <a:gd name="connsiteX0" fmla="*/ 1613978 w 9513733"/>
              <a:gd name="connsiteY0" fmla="*/ 6858000 h 6858000"/>
              <a:gd name="connsiteX1" fmla="*/ 64578 w 9513733"/>
              <a:gd name="connsiteY1" fmla="*/ 5473700 h 6858000"/>
              <a:gd name="connsiteX2" fmla="*/ 8446578 w 9513733"/>
              <a:gd name="connsiteY2" fmla="*/ 4000500 h 6858000"/>
              <a:gd name="connsiteX3" fmla="*/ 5284278 w 9513733"/>
              <a:gd name="connsiteY3" fmla="*/ 2590800 h 6858000"/>
              <a:gd name="connsiteX4" fmla="*/ 5550978 w 9513733"/>
              <a:gd name="connsiteY4" fmla="*/ 1016000 h 6858000"/>
              <a:gd name="connsiteX5" fmla="*/ 2344236 w 9513733"/>
              <a:gd name="connsiteY5" fmla="*/ 0 h 6858000"/>
              <a:gd name="connsiteX6" fmla="*/ 2737920 w 9513733"/>
              <a:gd name="connsiteY6" fmla="*/ 0 h 6858000"/>
              <a:gd name="connsiteX7" fmla="*/ 6427278 w 9513733"/>
              <a:gd name="connsiteY7" fmla="*/ 1028700 h 6858000"/>
              <a:gd name="connsiteX8" fmla="*/ 5995478 w 9513733"/>
              <a:gd name="connsiteY8" fmla="*/ 2362200 h 6858000"/>
              <a:gd name="connsiteX9" fmla="*/ 9335578 w 9513733"/>
              <a:gd name="connsiteY9" fmla="*/ 4165600 h 6858000"/>
              <a:gd name="connsiteX10" fmla="*/ 1080578 w 9513733"/>
              <a:gd name="connsiteY10" fmla="*/ 5588000 h 6858000"/>
              <a:gd name="connsiteX11" fmla="*/ 3468178 w 9513733"/>
              <a:gd name="connsiteY11" fmla="*/ 6858000 h 6858000"/>
              <a:gd name="connsiteX12" fmla="*/ 1613978 w 9513733"/>
              <a:gd name="connsiteY12" fmla="*/ 6858000 h 6858000"/>
              <a:gd name="connsiteX0" fmla="*/ 1613978 w 9513733"/>
              <a:gd name="connsiteY0" fmla="*/ 6858000 h 6858000"/>
              <a:gd name="connsiteX1" fmla="*/ 64578 w 9513733"/>
              <a:gd name="connsiteY1" fmla="*/ 5473700 h 6858000"/>
              <a:gd name="connsiteX2" fmla="*/ 8446578 w 9513733"/>
              <a:gd name="connsiteY2" fmla="*/ 4000500 h 6858000"/>
              <a:gd name="connsiteX3" fmla="*/ 5284278 w 9513733"/>
              <a:gd name="connsiteY3" fmla="*/ 2590800 h 6858000"/>
              <a:gd name="connsiteX4" fmla="*/ 5550978 w 9513733"/>
              <a:gd name="connsiteY4" fmla="*/ 1016000 h 6858000"/>
              <a:gd name="connsiteX5" fmla="*/ 2344236 w 9513733"/>
              <a:gd name="connsiteY5" fmla="*/ 0 h 6858000"/>
              <a:gd name="connsiteX6" fmla="*/ 2737920 w 9513733"/>
              <a:gd name="connsiteY6" fmla="*/ 0 h 6858000"/>
              <a:gd name="connsiteX7" fmla="*/ 6427278 w 9513733"/>
              <a:gd name="connsiteY7" fmla="*/ 1028700 h 6858000"/>
              <a:gd name="connsiteX8" fmla="*/ 5995478 w 9513733"/>
              <a:gd name="connsiteY8" fmla="*/ 2362200 h 6858000"/>
              <a:gd name="connsiteX9" fmla="*/ 9335578 w 9513733"/>
              <a:gd name="connsiteY9" fmla="*/ 4165600 h 6858000"/>
              <a:gd name="connsiteX10" fmla="*/ 1156778 w 9513733"/>
              <a:gd name="connsiteY10" fmla="*/ 5524500 h 6858000"/>
              <a:gd name="connsiteX11" fmla="*/ 3468178 w 9513733"/>
              <a:gd name="connsiteY11" fmla="*/ 6858000 h 6858000"/>
              <a:gd name="connsiteX12" fmla="*/ 1613978 w 9513733"/>
              <a:gd name="connsiteY12" fmla="*/ 6858000 h 6858000"/>
              <a:gd name="connsiteX0" fmla="*/ 1613978 w 9513733"/>
              <a:gd name="connsiteY0" fmla="*/ 6858000 h 6858000"/>
              <a:gd name="connsiteX1" fmla="*/ 64578 w 9513733"/>
              <a:gd name="connsiteY1" fmla="*/ 5473700 h 6858000"/>
              <a:gd name="connsiteX2" fmla="*/ 8446578 w 9513733"/>
              <a:gd name="connsiteY2" fmla="*/ 4000500 h 6858000"/>
              <a:gd name="connsiteX3" fmla="*/ 5284278 w 9513733"/>
              <a:gd name="connsiteY3" fmla="*/ 2590800 h 6858000"/>
              <a:gd name="connsiteX4" fmla="*/ 5550978 w 9513733"/>
              <a:gd name="connsiteY4" fmla="*/ 1016000 h 6858000"/>
              <a:gd name="connsiteX5" fmla="*/ 2344236 w 9513733"/>
              <a:gd name="connsiteY5" fmla="*/ 0 h 6858000"/>
              <a:gd name="connsiteX6" fmla="*/ 2737920 w 9513733"/>
              <a:gd name="connsiteY6" fmla="*/ 0 h 6858000"/>
              <a:gd name="connsiteX7" fmla="*/ 6427278 w 9513733"/>
              <a:gd name="connsiteY7" fmla="*/ 1028700 h 6858000"/>
              <a:gd name="connsiteX8" fmla="*/ 5995478 w 9513733"/>
              <a:gd name="connsiteY8" fmla="*/ 2362200 h 6858000"/>
              <a:gd name="connsiteX9" fmla="*/ 9335578 w 9513733"/>
              <a:gd name="connsiteY9" fmla="*/ 4165600 h 6858000"/>
              <a:gd name="connsiteX10" fmla="*/ 1156778 w 9513733"/>
              <a:gd name="connsiteY10" fmla="*/ 5524500 h 6858000"/>
              <a:gd name="connsiteX11" fmla="*/ 3468178 w 9513733"/>
              <a:gd name="connsiteY11" fmla="*/ 6858000 h 6858000"/>
              <a:gd name="connsiteX12" fmla="*/ 1613978 w 9513733"/>
              <a:gd name="connsiteY12" fmla="*/ 6858000 h 6858000"/>
              <a:gd name="connsiteX0" fmla="*/ 1613978 w 9513733"/>
              <a:gd name="connsiteY0" fmla="*/ 6858000 h 6858000"/>
              <a:gd name="connsiteX1" fmla="*/ 64578 w 9513733"/>
              <a:gd name="connsiteY1" fmla="*/ 5473700 h 6858000"/>
              <a:gd name="connsiteX2" fmla="*/ 8446578 w 9513733"/>
              <a:gd name="connsiteY2" fmla="*/ 4000500 h 6858000"/>
              <a:gd name="connsiteX3" fmla="*/ 5284278 w 9513733"/>
              <a:gd name="connsiteY3" fmla="*/ 2590800 h 6858000"/>
              <a:gd name="connsiteX4" fmla="*/ 5550978 w 9513733"/>
              <a:gd name="connsiteY4" fmla="*/ 1016000 h 6858000"/>
              <a:gd name="connsiteX5" fmla="*/ 2344236 w 9513733"/>
              <a:gd name="connsiteY5" fmla="*/ 0 h 6858000"/>
              <a:gd name="connsiteX6" fmla="*/ 2737920 w 9513733"/>
              <a:gd name="connsiteY6" fmla="*/ 0 h 6858000"/>
              <a:gd name="connsiteX7" fmla="*/ 6427278 w 9513733"/>
              <a:gd name="connsiteY7" fmla="*/ 1028700 h 6858000"/>
              <a:gd name="connsiteX8" fmla="*/ 5995478 w 9513733"/>
              <a:gd name="connsiteY8" fmla="*/ 2362200 h 6858000"/>
              <a:gd name="connsiteX9" fmla="*/ 9335578 w 9513733"/>
              <a:gd name="connsiteY9" fmla="*/ 4165600 h 6858000"/>
              <a:gd name="connsiteX10" fmla="*/ 1156778 w 9513733"/>
              <a:gd name="connsiteY10" fmla="*/ 5524500 h 6858000"/>
              <a:gd name="connsiteX11" fmla="*/ 3468178 w 9513733"/>
              <a:gd name="connsiteY11" fmla="*/ 6858000 h 6858000"/>
              <a:gd name="connsiteX12" fmla="*/ 1613978 w 9513733"/>
              <a:gd name="connsiteY12" fmla="*/ 6858000 h 6858000"/>
              <a:gd name="connsiteX0" fmla="*/ 1613978 w 9513733"/>
              <a:gd name="connsiteY0" fmla="*/ 6858000 h 6858000"/>
              <a:gd name="connsiteX1" fmla="*/ 64578 w 9513733"/>
              <a:gd name="connsiteY1" fmla="*/ 5473700 h 6858000"/>
              <a:gd name="connsiteX2" fmla="*/ 8446578 w 9513733"/>
              <a:gd name="connsiteY2" fmla="*/ 4000500 h 6858000"/>
              <a:gd name="connsiteX3" fmla="*/ 5284278 w 9513733"/>
              <a:gd name="connsiteY3" fmla="*/ 2590800 h 6858000"/>
              <a:gd name="connsiteX4" fmla="*/ 5550978 w 9513733"/>
              <a:gd name="connsiteY4" fmla="*/ 1016000 h 6858000"/>
              <a:gd name="connsiteX5" fmla="*/ 2344236 w 9513733"/>
              <a:gd name="connsiteY5" fmla="*/ 0 h 6858000"/>
              <a:gd name="connsiteX6" fmla="*/ 2737920 w 9513733"/>
              <a:gd name="connsiteY6" fmla="*/ 0 h 6858000"/>
              <a:gd name="connsiteX7" fmla="*/ 6427278 w 9513733"/>
              <a:gd name="connsiteY7" fmla="*/ 1028700 h 6858000"/>
              <a:gd name="connsiteX8" fmla="*/ 5995478 w 9513733"/>
              <a:gd name="connsiteY8" fmla="*/ 2362200 h 6858000"/>
              <a:gd name="connsiteX9" fmla="*/ 9335578 w 9513733"/>
              <a:gd name="connsiteY9" fmla="*/ 4165600 h 6858000"/>
              <a:gd name="connsiteX10" fmla="*/ 1156778 w 9513733"/>
              <a:gd name="connsiteY10" fmla="*/ 5524500 h 6858000"/>
              <a:gd name="connsiteX11" fmla="*/ 3468178 w 9513733"/>
              <a:gd name="connsiteY11" fmla="*/ 6858000 h 6858000"/>
              <a:gd name="connsiteX12" fmla="*/ 1613978 w 9513733"/>
              <a:gd name="connsiteY12" fmla="*/ 6858000 h 6858000"/>
              <a:gd name="connsiteX0" fmla="*/ 1613978 w 9513733"/>
              <a:gd name="connsiteY0" fmla="*/ 6858000 h 6858000"/>
              <a:gd name="connsiteX1" fmla="*/ 64578 w 9513733"/>
              <a:gd name="connsiteY1" fmla="*/ 5473700 h 6858000"/>
              <a:gd name="connsiteX2" fmla="*/ 8446578 w 9513733"/>
              <a:gd name="connsiteY2" fmla="*/ 4000500 h 6858000"/>
              <a:gd name="connsiteX3" fmla="*/ 5284278 w 9513733"/>
              <a:gd name="connsiteY3" fmla="*/ 2590800 h 6858000"/>
              <a:gd name="connsiteX4" fmla="*/ 5550978 w 9513733"/>
              <a:gd name="connsiteY4" fmla="*/ 1016000 h 6858000"/>
              <a:gd name="connsiteX5" fmla="*/ 2344236 w 9513733"/>
              <a:gd name="connsiteY5" fmla="*/ 0 h 6858000"/>
              <a:gd name="connsiteX6" fmla="*/ 2737920 w 9513733"/>
              <a:gd name="connsiteY6" fmla="*/ 0 h 6858000"/>
              <a:gd name="connsiteX7" fmla="*/ 6427278 w 9513733"/>
              <a:gd name="connsiteY7" fmla="*/ 1028700 h 6858000"/>
              <a:gd name="connsiteX8" fmla="*/ 5995478 w 9513733"/>
              <a:gd name="connsiteY8" fmla="*/ 2362200 h 6858000"/>
              <a:gd name="connsiteX9" fmla="*/ 9335578 w 9513733"/>
              <a:gd name="connsiteY9" fmla="*/ 4165600 h 6858000"/>
              <a:gd name="connsiteX10" fmla="*/ 1156778 w 9513733"/>
              <a:gd name="connsiteY10" fmla="*/ 5524500 h 6858000"/>
              <a:gd name="connsiteX11" fmla="*/ 3468178 w 9513733"/>
              <a:gd name="connsiteY11" fmla="*/ 6858000 h 6858000"/>
              <a:gd name="connsiteX12" fmla="*/ 1613978 w 9513733"/>
              <a:gd name="connsiteY12" fmla="*/ 6858000 h 6858000"/>
              <a:gd name="connsiteX0" fmla="*/ 1613978 w 9513733"/>
              <a:gd name="connsiteY0" fmla="*/ 6858000 h 6858000"/>
              <a:gd name="connsiteX1" fmla="*/ 64578 w 9513733"/>
              <a:gd name="connsiteY1" fmla="*/ 5473700 h 6858000"/>
              <a:gd name="connsiteX2" fmla="*/ 8446578 w 9513733"/>
              <a:gd name="connsiteY2" fmla="*/ 4000500 h 6858000"/>
              <a:gd name="connsiteX3" fmla="*/ 5284278 w 9513733"/>
              <a:gd name="connsiteY3" fmla="*/ 2590800 h 6858000"/>
              <a:gd name="connsiteX4" fmla="*/ 5550978 w 9513733"/>
              <a:gd name="connsiteY4" fmla="*/ 1016000 h 6858000"/>
              <a:gd name="connsiteX5" fmla="*/ 2344236 w 9513733"/>
              <a:gd name="connsiteY5" fmla="*/ 0 h 6858000"/>
              <a:gd name="connsiteX6" fmla="*/ 2737920 w 9513733"/>
              <a:gd name="connsiteY6" fmla="*/ 0 h 6858000"/>
              <a:gd name="connsiteX7" fmla="*/ 6427278 w 9513733"/>
              <a:gd name="connsiteY7" fmla="*/ 1028700 h 6858000"/>
              <a:gd name="connsiteX8" fmla="*/ 5995478 w 9513733"/>
              <a:gd name="connsiteY8" fmla="*/ 2362200 h 6858000"/>
              <a:gd name="connsiteX9" fmla="*/ 9335578 w 9513733"/>
              <a:gd name="connsiteY9" fmla="*/ 4165600 h 6858000"/>
              <a:gd name="connsiteX10" fmla="*/ 1156778 w 9513733"/>
              <a:gd name="connsiteY10" fmla="*/ 5524500 h 6858000"/>
              <a:gd name="connsiteX11" fmla="*/ 3468178 w 9513733"/>
              <a:gd name="connsiteY11" fmla="*/ 6858000 h 6858000"/>
              <a:gd name="connsiteX12" fmla="*/ 1613978 w 9513733"/>
              <a:gd name="connsiteY12" fmla="*/ 6858000 h 6858000"/>
              <a:gd name="connsiteX0" fmla="*/ 1613978 w 9513733"/>
              <a:gd name="connsiteY0" fmla="*/ 6858000 h 6858000"/>
              <a:gd name="connsiteX1" fmla="*/ 64578 w 9513733"/>
              <a:gd name="connsiteY1" fmla="*/ 5473700 h 6858000"/>
              <a:gd name="connsiteX2" fmla="*/ 8446578 w 9513733"/>
              <a:gd name="connsiteY2" fmla="*/ 4000500 h 6858000"/>
              <a:gd name="connsiteX3" fmla="*/ 5284278 w 9513733"/>
              <a:gd name="connsiteY3" fmla="*/ 2590800 h 6858000"/>
              <a:gd name="connsiteX4" fmla="*/ 5550978 w 9513733"/>
              <a:gd name="connsiteY4" fmla="*/ 1016000 h 6858000"/>
              <a:gd name="connsiteX5" fmla="*/ 2344236 w 9513733"/>
              <a:gd name="connsiteY5" fmla="*/ 0 h 6858000"/>
              <a:gd name="connsiteX6" fmla="*/ 2737920 w 9513733"/>
              <a:gd name="connsiteY6" fmla="*/ 0 h 6858000"/>
              <a:gd name="connsiteX7" fmla="*/ 6427278 w 9513733"/>
              <a:gd name="connsiteY7" fmla="*/ 1028700 h 6858000"/>
              <a:gd name="connsiteX8" fmla="*/ 5995478 w 9513733"/>
              <a:gd name="connsiteY8" fmla="*/ 2362200 h 6858000"/>
              <a:gd name="connsiteX9" fmla="*/ 9335578 w 9513733"/>
              <a:gd name="connsiteY9" fmla="*/ 4165600 h 6858000"/>
              <a:gd name="connsiteX10" fmla="*/ 1156778 w 9513733"/>
              <a:gd name="connsiteY10" fmla="*/ 5524500 h 6858000"/>
              <a:gd name="connsiteX11" fmla="*/ 3468178 w 9513733"/>
              <a:gd name="connsiteY11" fmla="*/ 6858000 h 6858000"/>
              <a:gd name="connsiteX12" fmla="*/ 1613978 w 9513733"/>
              <a:gd name="connsiteY12" fmla="*/ 6858000 h 6858000"/>
              <a:gd name="connsiteX0" fmla="*/ 1613978 w 9647743"/>
              <a:gd name="connsiteY0" fmla="*/ 6858000 h 6858000"/>
              <a:gd name="connsiteX1" fmla="*/ 64578 w 9647743"/>
              <a:gd name="connsiteY1" fmla="*/ 5473700 h 6858000"/>
              <a:gd name="connsiteX2" fmla="*/ 8446578 w 9647743"/>
              <a:gd name="connsiteY2" fmla="*/ 4000500 h 6858000"/>
              <a:gd name="connsiteX3" fmla="*/ 5284278 w 9647743"/>
              <a:gd name="connsiteY3" fmla="*/ 2590800 h 6858000"/>
              <a:gd name="connsiteX4" fmla="*/ 5550978 w 9647743"/>
              <a:gd name="connsiteY4" fmla="*/ 1016000 h 6858000"/>
              <a:gd name="connsiteX5" fmla="*/ 2344236 w 9647743"/>
              <a:gd name="connsiteY5" fmla="*/ 0 h 6858000"/>
              <a:gd name="connsiteX6" fmla="*/ 2737920 w 9647743"/>
              <a:gd name="connsiteY6" fmla="*/ 0 h 6858000"/>
              <a:gd name="connsiteX7" fmla="*/ 6427278 w 9647743"/>
              <a:gd name="connsiteY7" fmla="*/ 1028700 h 6858000"/>
              <a:gd name="connsiteX8" fmla="*/ 5995478 w 9647743"/>
              <a:gd name="connsiteY8" fmla="*/ 2362200 h 6858000"/>
              <a:gd name="connsiteX9" fmla="*/ 9475278 w 9647743"/>
              <a:gd name="connsiteY9" fmla="*/ 4013200 h 6858000"/>
              <a:gd name="connsiteX10" fmla="*/ 1156778 w 9647743"/>
              <a:gd name="connsiteY10" fmla="*/ 5524500 h 6858000"/>
              <a:gd name="connsiteX11" fmla="*/ 3468178 w 9647743"/>
              <a:gd name="connsiteY11" fmla="*/ 6858000 h 6858000"/>
              <a:gd name="connsiteX12" fmla="*/ 1613978 w 9647743"/>
              <a:gd name="connsiteY12" fmla="*/ 6858000 h 6858000"/>
              <a:gd name="connsiteX0" fmla="*/ 1613978 w 9647743"/>
              <a:gd name="connsiteY0" fmla="*/ 6858000 h 6858000"/>
              <a:gd name="connsiteX1" fmla="*/ 64578 w 9647743"/>
              <a:gd name="connsiteY1" fmla="*/ 5473700 h 6858000"/>
              <a:gd name="connsiteX2" fmla="*/ 8446578 w 9647743"/>
              <a:gd name="connsiteY2" fmla="*/ 4000500 h 6858000"/>
              <a:gd name="connsiteX3" fmla="*/ 5284278 w 9647743"/>
              <a:gd name="connsiteY3" fmla="*/ 2590800 h 6858000"/>
              <a:gd name="connsiteX4" fmla="*/ 5550978 w 9647743"/>
              <a:gd name="connsiteY4" fmla="*/ 1016000 h 6858000"/>
              <a:gd name="connsiteX5" fmla="*/ 2344236 w 9647743"/>
              <a:gd name="connsiteY5" fmla="*/ 0 h 6858000"/>
              <a:gd name="connsiteX6" fmla="*/ 2737920 w 9647743"/>
              <a:gd name="connsiteY6" fmla="*/ 0 h 6858000"/>
              <a:gd name="connsiteX7" fmla="*/ 6427278 w 9647743"/>
              <a:gd name="connsiteY7" fmla="*/ 1028700 h 6858000"/>
              <a:gd name="connsiteX8" fmla="*/ 5995478 w 9647743"/>
              <a:gd name="connsiteY8" fmla="*/ 2362200 h 6858000"/>
              <a:gd name="connsiteX9" fmla="*/ 9475278 w 9647743"/>
              <a:gd name="connsiteY9" fmla="*/ 4013200 h 6858000"/>
              <a:gd name="connsiteX10" fmla="*/ 1156778 w 9647743"/>
              <a:gd name="connsiteY10" fmla="*/ 5524500 h 6858000"/>
              <a:gd name="connsiteX11" fmla="*/ 3468178 w 9647743"/>
              <a:gd name="connsiteY11" fmla="*/ 6858000 h 6858000"/>
              <a:gd name="connsiteX12" fmla="*/ 1613978 w 9647743"/>
              <a:gd name="connsiteY12" fmla="*/ 6858000 h 6858000"/>
              <a:gd name="connsiteX0" fmla="*/ 1613978 w 9647743"/>
              <a:gd name="connsiteY0" fmla="*/ 6858000 h 6858000"/>
              <a:gd name="connsiteX1" fmla="*/ 64578 w 9647743"/>
              <a:gd name="connsiteY1" fmla="*/ 5473700 h 6858000"/>
              <a:gd name="connsiteX2" fmla="*/ 8446578 w 9647743"/>
              <a:gd name="connsiteY2" fmla="*/ 4000500 h 6858000"/>
              <a:gd name="connsiteX3" fmla="*/ 5284278 w 9647743"/>
              <a:gd name="connsiteY3" fmla="*/ 2590800 h 6858000"/>
              <a:gd name="connsiteX4" fmla="*/ 5550978 w 9647743"/>
              <a:gd name="connsiteY4" fmla="*/ 1016000 h 6858000"/>
              <a:gd name="connsiteX5" fmla="*/ 2344236 w 9647743"/>
              <a:gd name="connsiteY5" fmla="*/ 0 h 6858000"/>
              <a:gd name="connsiteX6" fmla="*/ 2737920 w 9647743"/>
              <a:gd name="connsiteY6" fmla="*/ 0 h 6858000"/>
              <a:gd name="connsiteX7" fmla="*/ 6427278 w 9647743"/>
              <a:gd name="connsiteY7" fmla="*/ 1028700 h 6858000"/>
              <a:gd name="connsiteX8" fmla="*/ 5995478 w 9647743"/>
              <a:gd name="connsiteY8" fmla="*/ 2362200 h 6858000"/>
              <a:gd name="connsiteX9" fmla="*/ 9475278 w 9647743"/>
              <a:gd name="connsiteY9" fmla="*/ 4013200 h 6858000"/>
              <a:gd name="connsiteX10" fmla="*/ 1156778 w 9647743"/>
              <a:gd name="connsiteY10" fmla="*/ 5524500 h 6858000"/>
              <a:gd name="connsiteX11" fmla="*/ 3468178 w 9647743"/>
              <a:gd name="connsiteY11" fmla="*/ 6858000 h 6858000"/>
              <a:gd name="connsiteX12" fmla="*/ 1613978 w 9647743"/>
              <a:gd name="connsiteY12" fmla="*/ 6858000 h 6858000"/>
              <a:gd name="connsiteX0" fmla="*/ 1613978 w 9647743"/>
              <a:gd name="connsiteY0" fmla="*/ 6858000 h 6858000"/>
              <a:gd name="connsiteX1" fmla="*/ 64578 w 9647743"/>
              <a:gd name="connsiteY1" fmla="*/ 5473700 h 6858000"/>
              <a:gd name="connsiteX2" fmla="*/ 8446578 w 9647743"/>
              <a:gd name="connsiteY2" fmla="*/ 4000500 h 6858000"/>
              <a:gd name="connsiteX3" fmla="*/ 5284278 w 9647743"/>
              <a:gd name="connsiteY3" fmla="*/ 2590800 h 6858000"/>
              <a:gd name="connsiteX4" fmla="*/ 5550978 w 9647743"/>
              <a:gd name="connsiteY4" fmla="*/ 1016000 h 6858000"/>
              <a:gd name="connsiteX5" fmla="*/ 2344236 w 9647743"/>
              <a:gd name="connsiteY5" fmla="*/ 0 h 6858000"/>
              <a:gd name="connsiteX6" fmla="*/ 2737920 w 9647743"/>
              <a:gd name="connsiteY6" fmla="*/ 0 h 6858000"/>
              <a:gd name="connsiteX7" fmla="*/ 6427278 w 9647743"/>
              <a:gd name="connsiteY7" fmla="*/ 1028700 h 6858000"/>
              <a:gd name="connsiteX8" fmla="*/ 5995478 w 9647743"/>
              <a:gd name="connsiteY8" fmla="*/ 2362200 h 6858000"/>
              <a:gd name="connsiteX9" fmla="*/ 9475278 w 9647743"/>
              <a:gd name="connsiteY9" fmla="*/ 4013200 h 6858000"/>
              <a:gd name="connsiteX10" fmla="*/ 1156778 w 9647743"/>
              <a:gd name="connsiteY10" fmla="*/ 5524500 h 6858000"/>
              <a:gd name="connsiteX11" fmla="*/ 3468178 w 9647743"/>
              <a:gd name="connsiteY11" fmla="*/ 6858000 h 6858000"/>
              <a:gd name="connsiteX12" fmla="*/ 1613978 w 9647743"/>
              <a:gd name="connsiteY12" fmla="*/ 6858000 h 6858000"/>
              <a:gd name="connsiteX0" fmla="*/ 1613978 w 9647743"/>
              <a:gd name="connsiteY0" fmla="*/ 6858000 h 6858000"/>
              <a:gd name="connsiteX1" fmla="*/ 64578 w 9647743"/>
              <a:gd name="connsiteY1" fmla="*/ 5473700 h 6858000"/>
              <a:gd name="connsiteX2" fmla="*/ 8446578 w 9647743"/>
              <a:gd name="connsiteY2" fmla="*/ 4000500 h 6858000"/>
              <a:gd name="connsiteX3" fmla="*/ 5284278 w 9647743"/>
              <a:gd name="connsiteY3" fmla="*/ 2590800 h 6858000"/>
              <a:gd name="connsiteX4" fmla="*/ 5550978 w 9647743"/>
              <a:gd name="connsiteY4" fmla="*/ 1016000 h 6858000"/>
              <a:gd name="connsiteX5" fmla="*/ 2344236 w 9647743"/>
              <a:gd name="connsiteY5" fmla="*/ 0 h 6858000"/>
              <a:gd name="connsiteX6" fmla="*/ 2737920 w 9647743"/>
              <a:gd name="connsiteY6" fmla="*/ 0 h 6858000"/>
              <a:gd name="connsiteX7" fmla="*/ 6427278 w 9647743"/>
              <a:gd name="connsiteY7" fmla="*/ 1028700 h 6858000"/>
              <a:gd name="connsiteX8" fmla="*/ 5995478 w 9647743"/>
              <a:gd name="connsiteY8" fmla="*/ 2362200 h 6858000"/>
              <a:gd name="connsiteX9" fmla="*/ 9475278 w 9647743"/>
              <a:gd name="connsiteY9" fmla="*/ 4013200 h 6858000"/>
              <a:gd name="connsiteX10" fmla="*/ 1156778 w 9647743"/>
              <a:gd name="connsiteY10" fmla="*/ 5524500 h 6858000"/>
              <a:gd name="connsiteX11" fmla="*/ 3468178 w 9647743"/>
              <a:gd name="connsiteY11" fmla="*/ 6858000 h 6858000"/>
              <a:gd name="connsiteX12" fmla="*/ 1613978 w 9647743"/>
              <a:gd name="connsiteY12" fmla="*/ 6858000 h 6858000"/>
              <a:gd name="connsiteX0" fmla="*/ 1613978 w 9647743"/>
              <a:gd name="connsiteY0" fmla="*/ 6858000 h 6858000"/>
              <a:gd name="connsiteX1" fmla="*/ 64578 w 9647743"/>
              <a:gd name="connsiteY1" fmla="*/ 5473700 h 6858000"/>
              <a:gd name="connsiteX2" fmla="*/ 8446578 w 9647743"/>
              <a:gd name="connsiteY2" fmla="*/ 4000500 h 6858000"/>
              <a:gd name="connsiteX3" fmla="*/ 5284278 w 9647743"/>
              <a:gd name="connsiteY3" fmla="*/ 2590800 h 6858000"/>
              <a:gd name="connsiteX4" fmla="*/ 5550978 w 9647743"/>
              <a:gd name="connsiteY4" fmla="*/ 1016000 h 6858000"/>
              <a:gd name="connsiteX5" fmla="*/ 2344236 w 9647743"/>
              <a:gd name="connsiteY5" fmla="*/ 0 h 6858000"/>
              <a:gd name="connsiteX6" fmla="*/ 2737920 w 9647743"/>
              <a:gd name="connsiteY6" fmla="*/ 0 h 6858000"/>
              <a:gd name="connsiteX7" fmla="*/ 6427278 w 9647743"/>
              <a:gd name="connsiteY7" fmla="*/ 1028700 h 6858000"/>
              <a:gd name="connsiteX8" fmla="*/ 5995478 w 9647743"/>
              <a:gd name="connsiteY8" fmla="*/ 2362200 h 6858000"/>
              <a:gd name="connsiteX9" fmla="*/ 9475278 w 9647743"/>
              <a:gd name="connsiteY9" fmla="*/ 4013200 h 6858000"/>
              <a:gd name="connsiteX10" fmla="*/ 1156778 w 9647743"/>
              <a:gd name="connsiteY10" fmla="*/ 5524500 h 6858000"/>
              <a:gd name="connsiteX11" fmla="*/ 3468178 w 9647743"/>
              <a:gd name="connsiteY11" fmla="*/ 6858000 h 6858000"/>
              <a:gd name="connsiteX12" fmla="*/ 1613978 w 9647743"/>
              <a:gd name="connsiteY12" fmla="*/ 6858000 h 6858000"/>
              <a:gd name="connsiteX0" fmla="*/ 1613978 w 9647743"/>
              <a:gd name="connsiteY0" fmla="*/ 6858000 h 6858000"/>
              <a:gd name="connsiteX1" fmla="*/ 64578 w 9647743"/>
              <a:gd name="connsiteY1" fmla="*/ 5473700 h 6858000"/>
              <a:gd name="connsiteX2" fmla="*/ 8446578 w 9647743"/>
              <a:gd name="connsiteY2" fmla="*/ 4000500 h 6858000"/>
              <a:gd name="connsiteX3" fmla="*/ 5284278 w 9647743"/>
              <a:gd name="connsiteY3" fmla="*/ 2590800 h 6858000"/>
              <a:gd name="connsiteX4" fmla="*/ 5550978 w 9647743"/>
              <a:gd name="connsiteY4" fmla="*/ 1016000 h 6858000"/>
              <a:gd name="connsiteX5" fmla="*/ 2344236 w 9647743"/>
              <a:gd name="connsiteY5" fmla="*/ 0 h 6858000"/>
              <a:gd name="connsiteX6" fmla="*/ 2737920 w 9647743"/>
              <a:gd name="connsiteY6" fmla="*/ 0 h 6858000"/>
              <a:gd name="connsiteX7" fmla="*/ 6427278 w 9647743"/>
              <a:gd name="connsiteY7" fmla="*/ 1028700 h 6858000"/>
              <a:gd name="connsiteX8" fmla="*/ 5995478 w 9647743"/>
              <a:gd name="connsiteY8" fmla="*/ 2362200 h 6858000"/>
              <a:gd name="connsiteX9" fmla="*/ 9475278 w 9647743"/>
              <a:gd name="connsiteY9" fmla="*/ 4013200 h 6858000"/>
              <a:gd name="connsiteX10" fmla="*/ 1156778 w 9647743"/>
              <a:gd name="connsiteY10" fmla="*/ 5524500 h 6858000"/>
              <a:gd name="connsiteX11" fmla="*/ 3468178 w 9647743"/>
              <a:gd name="connsiteY11" fmla="*/ 6858000 h 6858000"/>
              <a:gd name="connsiteX12" fmla="*/ 1613978 w 9647743"/>
              <a:gd name="connsiteY12" fmla="*/ 6858000 h 6858000"/>
              <a:gd name="connsiteX0" fmla="*/ 1613978 w 9635622"/>
              <a:gd name="connsiteY0" fmla="*/ 6858000 h 6858000"/>
              <a:gd name="connsiteX1" fmla="*/ 64578 w 9635622"/>
              <a:gd name="connsiteY1" fmla="*/ 5473700 h 6858000"/>
              <a:gd name="connsiteX2" fmla="*/ 8446578 w 9635622"/>
              <a:gd name="connsiteY2" fmla="*/ 4000500 h 6858000"/>
              <a:gd name="connsiteX3" fmla="*/ 5284278 w 9635622"/>
              <a:gd name="connsiteY3" fmla="*/ 2590800 h 6858000"/>
              <a:gd name="connsiteX4" fmla="*/ 5550978 w 9635622"/>
              <a:gd name="connsiteY4" fmla="*/ 1016000 h 6858000"/>
              <a:gd name="connsiteX5" fmla="*/ 2344236 w 9635622"/>
              <a:gd name="connsiteY5" fmla="*/ 0 h 6858000"/>
              <a:gd name="connsiteX6" fmla="*/ 2737920 w 9635622"/>
              <a:gd name="connsiteY6" fmla="*/ 0 h 6858000"/>
              <a:gd name="connsiteX7" fmla="*/ 6427278 w 9635622"/>
              <a:gd name="connsiteY7" fmla="*/ 1028700 h 6858000"/>
              <a:gd name="connsiteX8" fmla="*/ 5665278 w 9635622"/>
              <a:gd name="connsiteY8" fmla="*/ 2260600 h 6858000"/>
              <a:gd name="connsiteX9" fmla="*/ 9475278 w 9635622"/>
              <a:gd name="connsiteY9" fmla="*/ 4013200 h 6858000"/>
              <a:gd name="connsiteX10" fmla="*/ 1156778 w 9635622"/>
              <a:gd name="connsiteY10" fmla="*/ 5524500 h 6858000"/>
              <a:gd name="connsiteX11" fmla="*/ 3468178 w 9635622"/>
              <a:gd name="connsiteY11" fmla="*/ 6858000 h 6858000"/>
              <a:gd name="connsiteX12" fmla="*/ 1613978 w 9635622"/>
              <a:gd name="connsiteY12" fmla="*/ 6858000 h 6858000"/>
              <a:gd name="connsiteX0" fmla="*/ 1613978 w 9640330"/>
              <a:gd name="connsiteY0" fmla="*/ 6858000 h 6858000"/>
              <a:gd name="connsiteX1" fmla="*/ 64578 w 9640330"/>
              <a:gd name="connsiteY1" fmla="*/ 5473700 h 6858000"/>
              <a:gd name="connsiteX2" fmla="*/ 8446578 w 9640330"/>
              <a:gd name="connsiteY2" fmla="*/ 4000500 h 6858000"/>
              <a:gd name="connsiteX3" fmla="*/ 5284278 w 9640330"/>
              <a:gd name="connsiteY3" fmla="*/ 2590800 h 6858000"/>
              <a:gd name="connsiteX4" fmla="*/ 5550978 w 9640330"/>
              <a:gd name="connsiteY4" fmla="*/ 1016000 h 6858000"/>
              <a:gd name="connsiteX5" fmla="*/ 2344236 w 9640330"/>
              <a:gd name="connsiteY5" fmla="*/ 0 h 6858000"/>
              <a:gd name="connsiteX6" fmla="*/ 2737920 w 9640330"/>
              <a:gd name="connsiteY6" fmla="*/ 0 h 6858000"/>
              <a:gd name="connsiteX7" fmla="*/ 6427278 w 9640330"/>
              <a:gd name="connsiteY7" fmla="*/ 1028700 h 6858000"/>
              <a:gd name="connsiteX8" fmla="*/ 5665278 w 9640330"/>
              <a:gd name="connsiteY8" fmla="*/ 2260600 h 6858000"/>
              <a:gd name="connsiteX9" fmla="*/ 9475278 w 9640330"/>
              <a:gd name="connsiteY9" fmla="*/ 4013200 h 6858000"/>
              <a:gd name="connsiteX10" fmla="*/ 1156778 w 9640330"/>
              <a:gd name="connsiteY10" fmla="*/ 5524500 h 6858000"/>
              <a:gd name="connsiteX11" fmla="*/ 3468178 w 9640330"/>
              <a:gd name="connsiteY11" fmla="*/ 6858000 h 6858000"/>
              <a:gd name="connsiteX12" fmla="*/ 1613978 w 9640330"/>
              <a:gd name="connsiteY12" fmla="*/ 6858000 h 6858000"/>
              <a:gd name="connsiteX0" fmla="*/ 1613978 w 9640330"/>
              <a:gd name="connsiteY0" fmla="*/ 6858000 h 6858000"/>
              <a:gd name="connsiteX1" fmla="*/ 64578 w 9640330"/>
              <a:gd name="connsiteY1" fmla="*/ 5473700 h 6858000"/>
              <a:gd name="connsiteX2" fmla="*/ 8446578 w 9640330"/>
              <a:gd name="connsiteY2" fmla="*/ 4000500 h 6858000"/>
              <a:gd name="connsiteX3" fmla="*/ 5284278 w 9640330"/>
              <a:gd name="connsiteY3" fmla="*/ 2590800 h 6858000"/>
              <a:gd name="connsiteX4" fmla="*/ 5550978 w 9640330"/>
              <a:gd name="connsiteY4" fmla="*/ 1016000 h 6858000"/>
              <a:gd name="connsiteX5" fmla="*/ 2344236 w 9640330"/>
              <a:gd name="connsiteY5" fmla="*/ 0 h 6858000"/>
              <a:gd name="connsiteX6" fmla="*/ 2737920 w 9640330"/>
              <a:gd name="connsiteY6" fmla="*/ 0 h 6858000"/>
              <a:gd name="connsiteX7" fmla="*/ 6427278 w 9640330"/>
              <a:gd name="connsiteY7" fmla="*/ 1028700 h 6858000"/>
              <a:gd name="connsiteX8" fmla="*/ 5665278 w 9640330"/>
              <a:gd name="connsiteY8" fmla="*/ 2260600 h 6858000"/>
              <a:gd name="connsiteX9" fmla="*/ 9475278 w 9640330"/>
              <a:gd name="connsiteY9" fmla="*/ 4013200 h 6858000"/>
              <a:gd name="connsiteX10" fmla="*/ 1156778 w 9640330"/>
              <a:gd name="connsiteY10" fmla="*/ 5524500 h 6858000"/>
              <a:gd name="connsiteX11" fmla="*/ 3468178 w 9640330"/>
              <a:gd name="connsiteY11" fmla="*/ 6858000 h 6858000"/>
              <a:gd name="connsiteX12" fmla="*/ 1613978 w 9640330"/>
              <a:gd name="connsiteY12" fmla="*/ 6858000 h 6858000"/>
              <a:gd name="connsiteX0" fmla="*/ 1613978 w 9640330"/>
              <a:gd name="connsiteY0" fmla="*/ 6858000 h 6858000"/>
              <a:gd name="connsiteX1" fmla="*/ 64578 w 9640330"/>
              <a:gd name="connsiteY1" fmla="*/ 5473700 h 6858000"/>
              <a:gd name="connsiteX2" fmla="*/ 8446578 w 9640330"/>
              <a:gd name="connsiteY2" fmla="*/ 4000500 h 6858000"/>
              <a:gd name="connsiteX3" fmla="*/ 5284278 w 9640330"/>
              <a:gd name="connsiteY3" fmla="*/ 2590800 h 6858000"/>
              <a:gd name="connsiteX4" fmla="*/ 5550978 w 9640330"/>
              <a:gd name="connsiteY4" fmla="*/ 1016000 h 6858000"/>
              <a:gd name="connsiteX5" fmla="*/ 2344236 w 9640330"/>
              <a:gd name="connsiteY5" fmla="*/ 0 h 6858000"/>
              <a:gd name="connsiteX6" fmla="*/ 2737920 w 9640330"/>
              <a:gd name="connsiteY6" fmla="*/ 0 h 6858000"/>
              <a:gd name="connsiteX7" fmla="*/ 6427278 w 9640330"/>
              <a:gd name="connsiteY7" fmla="*/ 1028700 h 6858000"/>
              <a:gd name="connsiteX8" fmla="*/ 5665278 w 9640330"/>
              <a:gd name="connsiteY8" fmla="*/ 2260600 h 6858000"/>
              <a:gd name="connsiteX9" fmla="*/ 9475278 w 9640330"/>
              <a:gd name="connsiteY9" fmla="*/ 4013200 h 6858000"/>
              <a:gd name="connsiteX10" fmla="*/ 1156778 w 9640330"/>
              <a:gd name="connsiteY10" fmla="*/ 5524500 h 6858000"/>
              <a:gd name="connsiteX11" fmla="*/ 3468178 w 9640330"/>
              <a:gd name="connsiteY11" fmla="*/ 6858000 h 6858000"/>
              <a:gd name="connsiteX12" fmla="*/ 1613978 w 9640330"/>
              <a:gd name="connsiteY12" fmla="*/ 6858000 h 6858000"/>
              <a:gd name="connsiteX0" fmla="*/ 1613978 w 9640330"/>
              <a:gd name="connsiteY0" fmla="*/ 6858000 h 6858000"/>
              <a:gd name="connsiteX1" fmla="*/ 64578 w 9640330"/>
              <a:gd name="connsiteY1" fmla="*/ 5473700 h 6858000"/>
              <a:gd name="connsiteX2" fmla="*/ 8446578 w 9640330"/>
              <a:gd name="connsiteY2" fmla="*/ 4000500 h 6858000"/>
              <a:gd name="connsiteX3" fmla="*/ 5284278 w 9640330"/>
              <a:gd name="connsiteY3" fmla="*/ 2590800 h 6858000"/>
              <a:gd name="connsiteX4" fmla="*/ 5550978 w 9640330"/>
              <a:gd name="connsiteY4" fmla="*/ 1016000 h 6858000"/>
              <a:gd name="connsiteX5" fmla="*/ 2344236 w 9640330"/>
              <a:gd name="connsiteY5" fmla="*/ 0 h 6858000"/>
              <a:gd name="connsiteX6" fmla="*/ 2737920 w 9640330"/>
              <a:gd name="connsiteY6" fmla="*/ 0 h 6858000"/>
              <a:gd name="connsiteX7" fmla="*/ 6427278 w 9640330"/>
              <a:gd name="connsiteY7" fmla="*/ 1028700 h 6858000"/>
              <a:gd name="connsiteX8" fmla="*/ 5665278 w 9640330"/>
              <a:gd name="connsiteY8" fmla="*/ 2260600 h 6858000"/>
              <a:gd name="connsiteX9" fmla="*/ 9475278 w 9640330"/>
              <a:gd name="connsiteY9" fmla="*/ 4013200 h 6858000"/>
              <a:gd name="connsiteX10" fmla="*/ 1156778 w 9640330"/>
              <a:gd name="connsiteY10" fmla="*/ 5524500 h 6858000"/>
              <a:gd name="connsiteX11" fmla="*/ 3468178 w 9640330"/>
              <a:gd name="connsiteY11" fmla="*/ 6858000 h 6858000"/>
              <a:gd name="connsiteX12" fmla="*/ 1613978 w 9640330"/>
              <a:gd name="connsiteY12" fmla="*/ 6858000 h 6858000"/>
              <a:gd name="connsiteX0" fmla="*/ 1613978 w 9640330"/>
              <a:gd name="connsiteY0" fmla="*/ 6858000 h 6858000"/>
              <a:gd name="connsiteX1" fmla="*/ 64578 w 9640330"/>
              <a:gd name="connsiteY1" fmla="*/ 5473700 h 6858000"/>
              <a:gd name="connsiteX2" fmla="*/ 8446578 w 9640330"/>
              <a:gd name="connsiteY2" fmla="*/ 4000500 h 6858000"/>
              <a:gd name="connsiteX3" fmla="*/ 5284278 w 9640330"/>
              <a:gd name="connsiteY3" fmla="*/ 2590800 h 6858000"/>
              <a:gd name="connsiteX4" fmla="*/ 5550978 w 9640330"/>
              <a:gd name="connsiteY4" fmla="*/ 914400 h 6858000"/>
              <a:gd name="connsiteX5" fmla="*/ 2344236 w 9640330"/>
              <a:gd name="connsiteY5" fmla="*/ 0 h 6858000"/>
              <a:gd name="connsiteX6" fmla="*/ 2737920 w 9640330"/>
              <a:gd name="connsiteY6" fmla="*/ 0 h 6858000"/>
              <a:gd name="connsiteX7" fmla="*/ 6427278 w 9640330"/>
              <a:gd name="connsiteY7" fmla="*/ 1028700 h 6858000"/>
              <a:gd name="connsiteX8" fmla="*/ 5665278 w 9640330"/>
              <a:gd name="connsiteY8" fmla="*/ 2260600 h 6858000"/>
              <a:gd name="connsiteX9" fmla="*/ 9475278 w 9640330"/>
              <a:gd name="connsiteY9" fmla="*/ 4013200 h 6858000"/>
              <a:gd name="connsiteX10" fmla="*/ 1156778 w 9640330"/>
              <a:gd name="connsiteY10" fmla="*/ 5524500 h 6858000"/>
              <a:gd name="connsiteX11" fmla="*/ 3468178 w 9640330"/>
              <a:gd name="connsiteY11" fmla="*/ 6858000 h 6858000"/>
              <a:gd name="connsiteX12" fmla="*/ 1613978 w 9640330"/>
              <a:gd name="connsiteY12" fmla="*/ 6858000 h 6858000"/>
              <a:gd name="connsiteX0" fmla="*/ 1613978 w 9640330"/>
              <a:gd name="connsiteY0" fmla="*/ 6858000 h 6858000"/>
              <a:gd name="connsiteX1" fmla="*/ 64578 w 9640330"/>
              <a:gd name="connsiteY1" fmla="*/ 5473700 h 6858000"/>
              <a:gd name="connsiteX2" fmla="*/ 8446578 w 9640330"/>
              <a:gd name="connsiteY2" fmla="*/ 4000500 h 6858000"/>
              <a:gd name="connsiteX3" fmla="*/ 5284278 w 9640330"/>
              <a:gd name="connsiteY3" fmla="*/ 2590800 h 6858000"/>
              <a:gd name="connsiteX4" fmla="*/ 5639878 w 9640330"/>
              <a:gd name="connsiteY4" fmla="*/ 952500 h 6858000"/>
              <a:gd name="connsiteX5" fmla="*/ 2344236 w 9640330"/>
              <a:gd name="connsiteY5" fmla="*/ 0 h 6858000"/>
              <a:gd name="connsiteX6" fmla="*/ 2737920 w 9640330"/>
              <a:gd name="connsiteY6" fmla="*/ 0 h 6858000"/>
              <a:gd name="connsiteX7" fmla="*/ 6427278 w 9640330"/>
              <a:gd name="connsiteY7" fmla="*/ 1028700 h 6858000"/>
              <a:gd name="connsiteX8" fmla="*/ 5665278 w 9640330"/>
              <a:gd name="connsiteY8" fmla="*/ 2260600 h 6858000"/>
              <a:gd name="connsiteX9" fmla="*/ 9475278 w 9640330"/>
              <a:gd name="connsiteY9" fmla="*/ 4013200 h 6858000"/>
              <a:gd name="connsiteX10" fmla="*/ 1156778 w 9640330"/>
              <a:gd name="connsiteY10" fmla="*/ 5524500 h 6858000"/>
              <a:gd name="connsiteX11" fmla="*/ 3468178 w 9640330"/>
              <a:gd name="connsiteY11" fmla="*/ 6858000 h 6858000"/>
              <a:gd name="connsiteX12" fmla="*/ 1613978 w 9640330"/>
              <a:gd name="connsiteY12" fmla="*/ 6858000 h 6858000"/>
              <a:gd name="connsiteX0" fmla="*/ 1613978 w 9640330"/>
              <a:gd name="connsiteY0" fmla="*/ 6858000 h 6858000"/>
              <a:gd name="connsiteX1" fmla="*/ 64578 w 9640330"/>
              <a:gd name="connsiteY1" fmla="*/ 5473700 h 6858000"/>
              <a:gd name="connsiteX2" fmla="*/ 8446578 w 9640330"/>
              <a:gd name="connsiteY2" fmla="*/ 4000500 h 6858000"/>
              <a:gd name="connsiteX3" fmla="*/ 5284278 w 9640330"/>
              <a:gd name="connsiteY3" fmla="*/ 2590800 h 6858000"/>
              <a:gd name="connsiteX4" fmla="*/ 5639878 w 9640330"/>
              <a:gd name="connsiteY4" fmla="*/ 952500 h 6858000"/>
              <a:gd name="connsiteX5" fmla="*/ 2344236 w 9640330"/>
              <a:gd name="connsiteY5" fmla="*/ 0 h 6858000"/>
              <a:gd name="connsiteX6" fmla="*/ 2737920 w 9640330"/>
              <a:gd name="connsiteY6" fmla="*/ 0 h 6858000"/>
              <a:gd name="connsiteX7" fmla="*/ 6427278 w 9640330"/>
              <a:gd name="connsiteY7" fmla="*/ 1028700 h 6858000"/>
              <a:gd name="connsiteX8" fmla="*/ 5665278 w 9640330"/>
              <a:gd name="connsiteY8" fmla="*/ 2260600 h 6858000"/>
              <a:gd name="connsiteX9" fmla="*/ 9475278 w 9640330"/>
              <a:gd name="connsiteY9" fmla="*/ 4013200 h 6858000"/>
              <a:gd name="connsiteX10" fmla="*/ 1156778 w 9640330"/>
              <a:gd name="connsiteY10" fmla="*/ 5524500 h 6858000"/>
              <a:gd name="connsiteX11" fmla="*/ 3468178 w 9640330"/>
              <a:gd name="connsiteY11" fmla="*/ 6858000 h 6858000"/>
              <a:gd name="connsiteX12" fmla="*/ 1613978 w 9640330"/>
              <a:gd name="connsiteY12" fmla="*/ 6858000 h 6858000"/>
              <a:gd name="connsiteX0" fmla="*/ 1613978 w 9640330"/>
              <a:gd name="connsiteY0" fmla="*/ 6858000 h 6858000"/>
              <a:gd name="connsiteX1" fmla="*/ 64578 w 9640330"/>
              <a:gd name="connsiteY1" fmla="*/ 5473700 h 6858000"/>
              <a:gd name="connsiteX2" fmla="*/ 8446578 w 9640330"/>
              <a:gd name="connsiteY2" fmla="*/ 4000500 h 6858000"/>
              <a:gd name="connsiteX3" fmla="*/ 5284278 w 9640330"/>
              <a:gd name="connsiteY3" fmla="*/ 2590800 h 6858000"/>
              <a:gd name="connsiteX4" fmla="*/ 5639878 w 9640330"/>
              <a:gd name="connsiteY4" fmla="*/ 952500 h 6858000"/>
              <a:gd name="connsiteX5" fmla="*/ 2344236 w 9640330"/>
              <a:gd name="connsiteY5" fmla="*/ 0 h 6858000"/>
              <a:gd name="connsiteX6" fmla="*/ 2737920 w 9640330"/>
              <a:gd name="connsiteY6" fmla="*/ 0 h 6858000"/>
              <a:gd name="connsiteX7" fmla="*/ 6427278 w 9640330"/>
              <a:gd name="connsiteY7" fmla="*/ 1028700 h 6858000"/>
              <a:gd name="connsiteX8" fmla="*/ 5665278 w 9640330"/>
              <a:gd name="connsiteY8" fmla="*/ 2260600 h 6858000"/>
              <a:gd name="connsiteX9" fmla="*/ 9475278 w 9640330"/>
              <a:gd name="connsiteY9" fmla="*/ 4013200 h 6858000"/>
              <a:gd name="connsiteX10" fmla="*/ 1156778 w 9640330"/>
              <a:gd name="connsiteY10" fmla="*/ 5524500 h 6858000"/>
              <a:gd name="connsiteX11" fmla="*/ 3468178 w 9640330"/>
              <a:gd name="connsiteY11" fmla="*/ 6858000 h 6858000"/>
              <a:gd name="connsiteX12" fmla="*/ 1613978 w 9640330"/>
              <a:gd name="connsiteY12" fmla="*/ 6858000 h 6858000"/>
              <a:gd name="connsiteX0" fmla="*/ 1613978 w 9640330"/>
              <a:gd name="connsiteY0" fmla="*/ 6858000 h 6858000"/>
              <a:gd name="connsiteX1" fmla="*/ 64578 w 9640330"/>
              <a:gd name="connsiteY1" fmla="*/ 5473700 h 6858000"/>
              <a:gd name="connsiteX2" fmla="*/ 8446578 w 9640330"/>
              <a:gd name="connsiteY2" fmla="*/ 4000500 h 6858000"/>
              <a:gd name="connsiteX3" fmla="*/ 5284278 w 9640330"/>
              <a:gd name="connsiteY3" fmla="*/ 2590800 h 6858000"/>
              <a:gd name="connsiteX4" fmla="*/ 5639878 w 9640330"/>
              <a:gd name="connsiteY4" fmla="*/ 952500 h 6858000"/>
              <a:gd name="connsiteX5" fmla="*/ 2344236 w 9640330"/>
              <a:gd name="connsiteY5" fmla="*/ 0 h 6858000"/>
              <a:gd name="connsiteX6" fmla="*/ 2737920 w 9640330"/>
              <a:gd name="connsiteY6" fmla="*/ 0 h 6858000"/>
              <a:gd name="connsiteX7" fmla="*/ 6427278 w 9640330"/>
              <a:gd name="connsiteY7" fmla="*/ 1028700 h 6858000"/>
              <a:gd name="connsiteX8" fmla="*/ 5665278 w 9640330"/>
              <a:gd name="connsiteY8" fmla="*/ 2260600 h 6858000"/>
              <a:gd name="connsiteX9" fmla="*/ 9475278 w 9640330"/>
              <a:gd name="connsiteY9" fmla="*/ 4013200 h 6858000"/>
              <a:gd name="connsiteX10" fmla="*/ 1156778 w 9640330"/>
              <a:gd name="connsiteY10" fmla="*/ 5524500 h 6858000"/>
              <a:gd name="connsiteX11" fmla="*/ 3468178 w 9640330"/>
              <a:gd name="connsiteY11" fmla="*/ 6858000 h 6858000"/>
              <a:gd name="connsiteX12" fmla="*/ 1613978 w 9640330"/>
              <a:gd name="connsiteY12" fmla="*/ 6858000 h 6858000"/>
              <a:gd name="connsiteX0" fmla="*/ 1613978 w 9640330"/>
              <a:gd name="connsiteY0" fmla="*/ 6858000 h 6858000"/>
              <a:gd name="connsiteX1" fmla="*/ 64578 w 9640330"/>
              <a:gd name="connsiteY1" fmla="*/ 5473700 h 6858000"/>
              <a:gd name="connsiteX2" fmla="*/ 8446578 w 9640330"/>
              <a:gd name="connsiteY2" fmla="*/ 4000500 h 6858000"/>
              <a:gd name="connsiteX3" fmla="*/ 4712778 w 9640330"/>
              <a:gd name="connsiteY3" fmla="*/ 2413000 h 6858000"/>
              <a:gd name="connsiteX4" fmla="*/ 5639878 w 9640330"/>
              <a:gd name="connsiteY4" fmla="*/ 952500 h 6858000"/>
              <a:gd name="connsiteX5" fmla="*/ 2344236 w 9640330"/>
              <a:gd name="connsiteY5" fmla="*/ 0 h 6858000"/>
              <a:gd name="connsiteX6" fmla="*/ 2737920 w 9640330"/>
              <a:gd name="connsiteY6" fmla="*/ 0 h 6858000"/>
              <a:gd name="connsiteX7" fmla="*/ 6427278 w 9640330"/>
              <a:gd name="connsiteY7" fmla="*/ 1028700 h 6858000"/>
              <a:gd name="connsiteX8" fmla="*/ 5665278 w 9640330"/>
              <a:gd name="connsiteY8" fmla="*/ 2260600 h 6858000"/>
              <a:gd name="connsiteX9" fmla="*/ 9475278 w 9640330"/>
              <a:gd name="connsiteY9" fmla="*/ 4013200 h 6858000"/>
              <a:gd name="connsiteX10" fmla="*/ 1156778 w 9640330"/>
              <a:gd name="connsiteY10" fmla="*/ 5524500 h 6858000"/>
              <a:gd name="connsiteX11" fmla="*/ 3468178 w 9640330"/>
              <a:gd name="connsiteY11" fmla="*/ 6858000 h 6858000"/>
              <a:gd name="connsiteX12" fmla="*/ 1613978 w 9640330"/>
              <a:gd name="connsiteY12" fmla="*/ 6858000 h 6858000"/>
              <a:gd name="connsiteX0" fmla="*/ 1613978 w 9640330"/>
              <a:gd name="connsiteY0" fmla="*/ 6858000 h 6858000"/>
              <a:gd name="connsiteX1" fmla="*/ 64578 w 9640330"/>
              <a:gd name="connsiteY1" fmla="*/ 5473700 h 6858000"/>
              <a:gd name="connsiteX2" fmla="*/ 8446578 w 9640330"/>
              <a:gd name="connsiteY2" fmla="*/ 4000500 h 6858000"/>
              <a:gd name="connsiteX3" fmla="*/ 4712778 w 9640330"/>
              <a:gd name="connsiteY3" fmla="*/ 2413000 h 6858000"/>
              <a:gd name="connsiteX4" fmla="*/ 5639878 w 9640330"/>
              <a:gd name="connsiteY4" fmla="*/ 952500 h 6858000"/>
              <a:gd name="connsiteX5" fmla="*/ 2344236 w 9640330"/>
              <a:gd name="connsiteY5" fmla="*/ 0 h 6858000"/>
              <a:gd name="connsiteX6" fmla="*/ 2737920 w 9640330"/>
              <a:gd name="connsiteY6" fmla="*/ 0 h 6858000"/>
              <a:gd name="connsiteX7" fmla="*/ 6427278 w 9640330"/>
              <a:gd name="connsiteY7" fmla="*/ 1028700 h 6858000"/>
              <a:gd name="connsiteX8" fmla="*/ 5665278 w 9640330"/>
              <a:gd name="connsiteY8" fmla="*/ 2260600 h 6858000"/>
              <a:gd name="connsiteX9" fmla="*/ 9475278 w 9640330"/>
              <a:gd name="connsiteY9" fmla="*/ 4013200 h 6858000"/>
              <a:gd name="connsiteX10" fmla="*/ 1156778 w 9640330"/>
              <a:gd name="connsiteY10" fmla="*/ 5524500 h 6858000"/>
              <a:gd name="connsiteX11" fmla="*/ 3468178 w 9640330"/>
              <a:gd name="connsiteY11" fmla="*/ 6858000 h 6858000"/>
              <a:gd name="connsiteX12" fmla="*/ 1613978 w 9640330"/>
              <a:gd name="connsiteY12" fmla="*/ 6858000 h 6858000"/>
              <a:gd name="connsiteX0" fmla="*/ 1613978 w 9640330"/>
              <a:gd name="connsiteY0" fmla="*/ 6858000 h 6858000"/>
              <a:gd name="connsiteX1" fmla="*/ 64578 w 9640330"/>
              <a:gd name="connsiteY1" fmla="*/ 5473700 h 6858000"/>
              <a:gd name="connsiteX2" fmla="*/ 8446578 w 9640330"/>
              <a:gd name="connsiteY2" fmla="*/ 4000500 h 6858000"/>
              <a:gd name="connsiteX3" fmla="*/ 4712778 w 9640330"/>
              <a:gd name="connsiteY3" fmla="*/ 2413000 h 6858000"/>
              <a:gd name="connsiteX4" fmla="*/ 5639878 w 9640330"/>
              <a:gd name="connsiteY4" fmla="*/ 952500 h 6858000"/>
              <a:gd name="connsiteX5" fmla="*/ 2344236 w 9640330"/>
              <a:gd name="connsiteY5" fmla="*/ 0 h 6858000"/>
              <a:gd name="connsiteX6" fmla="*/ 2737920 w 9640330"/>
              <a:gd name="connsiteY6" fmla="*/ 0 h 6858000"/>
              <a:gd name="connsiteX7" fmla="*/ 6427278 w 9640330"/>
              <a:gd name="connsiteY7" fmla="*/ 1028700 h 6858000"/>
              <a:gd name="connsiteX8" fmla="*/ 5665278 w 9640330"/>
              <a:gd name="connsiteY8" fmla="*/ 2260600 h 6858000"/>
              <a:gd name="connsiteX9" fmla="*/ 9475278 w 9640330"/>
              <a:gd name="connsiteY9" fmla="*/ 4013200 h 6858000"/>
              <a:gd name="connsiteX10" fmla="*/ 1156778 w 9640330"/>
              <a:gd name="connsiteY10" fmla="*/ 5524500 h 6858000"/>
              <a:gd name="connsiteX11" fmla="*/ 3468178 w 9640330"/>
              <a:gd name="connsiteY11" fmla="*/ 6858000 h 6858000"/>
              <a:gd name="connsiteX12" fmla="*/ 1613978 w 9640330"/>
              <a:gd name="connsiteY12" fmla="*/ 6858000 h 6858000"/>
              <a:gd name="connsiteX0" fmla="*/ 1613978 w 9640330"/>
              <a:gd name="connsiteY0" fmla="*/ 6883400 h 6883400"/>
              <a:gd name="connsiteX1" fmla="*/ 64578 w 9640330"/>
              <a:gd name="connsiteY1" fmla="*/ 5499100 h 6883400"/>
              <a:gd name="connsiteX2" fmla="*/ 8446578 w 9640330"/>
              <a:gd name="connsiteY2" fmla="*/ 4025900 h 6883400"/>
              <a:gd name="connsiteX3" fmla="*/ 4712778 w 9640330"/>
              <a:gd name="connsiteY3" fmla="*/ 2438400 h 6883400"/>
              <a:gd name="connsiteX4" fmla="*/ 5639878 w 9640330"/>
              <a:gd name="connsiteY4" fmla="*/ 977900 h 6883400"/>
              <a:gd name="connsiteX5" fmla="*/ 2344236 w 9640330"/>
              <a:gd name="connsiteY5" fmla="*/ 25400 h 6883400"/>
              <a:gd name="connsiteX6" fmla="*/ 2826820 w 9640330"/>
              <a:gd name="connsiteY6" fmla="*/ 0 h 6883400"/>
              <a:gd name="connsiteX7" fmla="*/ 6427278 w 9640330"/>
              <a:gd name="connsiteY7" fmla="*/ 1054100 h 6883400"/>
              <a:gd name="connsiteX8" fmla="*/ 5665278 w 9640330"/>
              <a:gd name="connsiteY8" fmla="*/ 2286000 h 6883400"/>
              <a:gd name="connsiteX9" fmla="*/ 9475278 w 9640330"/>
              <a:gd name="connsiteY9" fmla="*/ 4038600 h 6883400"/>
              <a:gd name="connsiteX10" fmla="*/ 1156778 w 9640330"/>
              <a:gd name="connsiteY10" fmla="*/ 5549900 h 6883400"/>
              <a:gd name="connsiteX11" fmla="*/ 3468178 w 9640330"/>
              <a:gd name="connsiteY11" fmla="*/ 6883400 h 6883400"/>
              <a:gd name="connsiteX12" fmla="*/ 1613978 w 9640330"/>
              <a:gd name="connsiteY12" fmla="*/ 6883400 h 6883400"/>
              <a:gd name="connsiteX0" fmla="*/ 1613978 w 9640330"/>
              <a:gd name="connsiteY0" fmla="*/ 6883400 h 6883400"/>
              <a:gd name="connsiteX1" fmla="*/ 64578 w 9640330"/>
              <a:gd name="connsiteY1" fmla="*/ 5499100 h 6883400"/>
              <a:gd name="connsiteX2" fmla="*/ 8446578 w 9640330"/>
              <a:gd name="connsiteY2" fmla="*/ 4025900 h 6883400"/>
              <a:gd name="connsiteX3" fmla="*/ 4712778 w 9640330"/>
              <a:gd name="connsiteY3" fmla="*/ 2438400 h 6883400"/>
              <a:gd name="connsiteX4" fmla="*/ 5639878 w 9640330"/>
              <a:gd name="connsiteY4" fmla="*/ 977900 h 6883400"/>
              <a:gd name="connsiteX5" fmla="*/ 2344236 w 9640330"/>
              <a:gd name="connsiteY5" fmla="*/ 25400 h 6883400"/>
              <a:gd name="connsiteX6" fmla="*/ 2826820 w 9640330"/>
              <a:gd name="connsiteY6" fmla="*/ 0 h 6883400"/>
              <a:gd name="connsiteX7" fmla="*/ 6427278 w 9640330"/>
              <a:gd name="connsiteY7" fmla="*/ 1054100 h 6883400"/>
              <a:gd name="connsiteX8" fmla="*/ 5665278 w 9640330"/>
              <a:gd name="connsiteY8" fmla="*/ 2286000 h 6883400"/>
              <a:gd name="connsiteX9" fmla="*/ 9475278 w 9640330"/>
              <a:gd name="connsiteY9" fmla="*/ 4038600 h 6883400"/>
              <a:gd name="connsiteX10" fmla="*/ 1156778 w 9640330"/>
              <a:gd name="connsiteY10" fmla="*/ 5549900 h 6883400"/>
              <a:gd name="connsiteX11" fmla="*/ 3468178 w 9640330"/>
              <a:gd name="connsiteY11" fmla="*/ 6883400 h 6883400"/>
              <a:gd name="connsiteX12" fmla="*/ 1613978 w 9640330"/>
              <a:gd name="connsiteY12" fmla="*/ 6883400 h 6883400"/>
              <a:gd name="connsiteX0" fmla="*/ 1613978 w 9640330"/>
              <a:gd name="connsiteY0" fmla="*/ 6883400 h 6883400"/>
              <a:gd name="connsiteX1" fmla="*/ 64578 w 9640330"/>
              <a:gd name="connsiteY1" fmla="*/ 5499100 h 6883400"/>
              <a:gd name="connsiteX2" fmla="*/ 8446578 w 9640330"/>
              <a:gd name="connsiteY2" fmla="*/ 4025900 h 6883400"/>
              <a:gd name="connsiteX3" fmla="*/ 4903278 w 9640330"/>
              <a:gd name="connsiteY3" fmla="*/ 2438400 h 6883400"/>
              <a:gd name="connsiteX4" fmla="*/ 5639878 w 9640330"/>
              <a:gd name="connsiteY4" fmla="*/ 977900 h 6883400"/>
              <a:gd name="connsiteX5" fmla="*/ 2344236 w 9640330"/>
              <a:gd name="connsiteY5" fmla="*/ 25400 h 6883400"/>
              <a:gd name="connsiteX6" fmla="*/ 2826820 w 9640330"/>
              <a:gd name="connsiteY6" fmla="*/ 0 h 6883400"/>
              <a:gd name="connsiteX7" fmla="*/ 6427278 w 9640330"/>
              <a:gd name="connsiteY7" fmla="*/ 1054100 h 6883400"/>
              <a:gd name="connsiteX8" fmla="*/ 5665278 w 9640330"/>
              <a:gd name="connsiteY8" fmla="*/ 2286000 h 6883400"/>
              <a:gd name="connsiteX9" fmla="*/ 9475278 w 9640330"/>
              <a:gd name="connsiteY9" fmla="*/ 4038600 h 6883400"/>
              <a:gd name="connsiteX10" fmla="*/ 1156778 w 9640330"/>
              <a:gd name="connsiteY10" fmla="*/ 5549900 h 6883400"/>
              <a:gd name="connsiteX11" fmla="*/ 3468178 w 9640330"/>
              <a:gd name="connsiteY11" fmla="*/ 6883400 h 6883400"/>
              <a:gd name="connsiteX12" fmla="*/ 1613978 w 9640330"/>
              <a:gd name="connsiteY12" fmla="*/ 6883400 h 6883400"/>
              <a:gd name="connsiteX0" fmla="*/ 1613978 w 9640330"/>
              <a:gd name="connsiteY0" fmla="*/ 6883400 h 6883400"/>
              <a:gd name="connsiteX1" fmla="*/ 64578 w 9640330"/>
              <a:gd name="connsiteY1" fmla="*/ 5499100 h 6883400"/>
              <a:gd name="connsiteX2" fmla="*/ 8446578 w 9640330"/>
              <a:gd name="connsiteY2" fmla="*/ 4025900 h 6883400"/>
              <a:gd name="connsiteX3" fmla="*/ 5144578 w 9640330"/>
              <a:gd name="connsiteY3" fmla="*/ 2578100 h 6883400"/>
              <a:gd name="connsiteX4" fmla="*/ 5639878 w 9640330"/>
              <a:gd name="connsiteY4" fmla="*/ 977900 h 6883400"/>
              <a:gd name="connsiteX5" fmla="*/ 2344236 w 9640330"/>
              <a:gd name="connsiteY5" fmla="*/ 25400 h 6883400"/>
              <a:gd name="connsiteX6" fmla="*/ 2826820 w 9640330"/>
              <a:gd name="connsiteY6" fmla="*/ 0 h 6883400"/>
              <a:gd name="connsiteX7" fmla="*/ 6427278 w 9640330"/>
              <a:gd name="connsiteY7" fmla="*/ 1054100 h 6883400"/>
              <a:gd name="connsiteX8" fmla="*/ 5665278 w 9640330"/>
              <a:gd name="connsiteY8" fmla="*/ 2286000 h 6883400"/>
              <a:gd name="connsiteX9" fmla="*/ 9475278 w 9640330"/>
              <a:gd name="connsiteY9" fmla="*/ 4038600 h 6883400"/>
              <a:gd name="connsiteX10" fmla="*/ 1156778 w 9640330"/>
              <a:gd name="connsiteY10" fmla="*/ 5549900 h 6883400"/>
              <a:gd name="connsiteX11" fmla="*/ 3468178 w 9640330"/>
              <a:gd name="connsiteY11" fmla="*/ 6883400 h 6883400"/>
              <a:gd name="connsiteX12" fmla="*/ 1613978 w 9640330"/>
              <a:gd name="connsiteY12" fmla="*/ 6883400 h 6883400"/>
              <a:gd name="connsiteX0" fmla="*/ 1613978 w 9640330"/>
              <a:gd name="connsiteY0" fmla="*/ 6883400 h 6883400"/>
              <a:gd name="connsiteX1" fmla="*/ 64578 w 9640330"/>
              <a:gd name="connsiteY1" fmla="*/ 5499100 h 6883400"/>
              <a:gd name="connsiteX2" fmla="*/ 8446578 w 9640330"/>
              <a:gd name="connsiteY2" fmla="*/ 4025900 h 6883400"/>
              <a:gd name="connsiteX3" fmla="*/ 4763578 w 9640330"/>
              <a:gd name="connsiteY3" fmla="*/ 2324100 h 6883400"/>
              <a:gd name="connsiteX4" fmla="*/ 5639878 w 9640330"/>
              <a:gd name="connsiteY4" fmla="*/ 977900 h 6883400"/>
              <a:gd name="connsiteX5" fmla="*/ 2344236 w 9640330"/>
              <a:gd name="connsiteY5" fmla="*/ 25400 h 6883400"/>
              <a:gd name="connsiteX6" fmla="*/ 2826820 w 9640330"/>
              <a:gd name="connsiteY6" fmla="*/ 0 h 6883400"/>
              <a:gd name="connsiteX7" fmla="*/ 6427278 w 9640330"/>
              <a:gd name="connsiteY7" fmla="*/ 1054100 h 6883400"/>
              <a:gd name="connsiteX8" fmla="*/ 5665278 w 9640330"/>
              <a:gd name="connsiteY8" fmla="*/ 2286000 h 6883400"/>
              <a:gd name="connsiteX9" fmla="*/ 9475278 w 9640330"/>
              <a:gd name="connsiteY9" fmla="*/ 4038600 h 6883400"/>
              <a:gd name="connsiteX10" fmla="*/ 1156778 w 9640330"/>
              <a:gd name="connsiteY10" fmla="*/ 5549900 h 6883400"/>
              <a:gd name="connsiteX11" fmla="*/ 3468178 w 9640330"/>
              <a:gd name="connsiteY11" fmla="*/ 6883400 h 6883400"/>
              <a:gd name="connsiteX12" fmla="*/ 1613978 w 9640330"/>
              <a:gd name="connsiteY12" fmla="*/ 6883400 h 6883400"/>
              <a:gd name="connsiteX0" fmla="*/ 1613978 w 9640330"/>
              <a:gd name="connsiteY0" fmla="*/ 6883400 h 6883400"/>
              <a:gd name="connsiteX1" fmla="*/ 64578 w 9640330"/>
              <a:gd name="connsiteY1" fmla="*/ 5499100 h 6883400"/>
              <a:gd name="connsiteX2" fmla="*/ 8446578 w 9640330"/>
              <a:gd name="connsiteY2" fmla="*/ 4025900 h 6883400"/>
              <a:gd name="connsiteX3" fmla="*/ 4623878 w 9640330"/>
              <a:gd name="connsiteY3" fmla="*/ 2222500 h 6883400"/>
              <a:gd name="connsiteX4" fmla="*/ 5639878 w 9640330"/>
              <a:gd name="connsiteY4" fmla="*/ 977900 h 6883400"/>
              <a:gd name="connsiteX5" fmla="*/ 2344236 w 9640330"/>
              <a:gd name="connsiteY5" fmla="*/ 25400 h 6883400"/>
              <a:gd name="connsiteX6" fmla="*/ 2826820 w 9640330"/>
              <a:gd name="connsiteY6" fmla="*/ 0 h 6883400"/>
              <a:gd name="connsiteX7" fmla="*/ 6427278 w 9640330"/>
              <a:gd name="connsiteY7" fmla="*/ 1054100 h 6883400"/>
              <a:gd name="connsiteX8" fmla="*/ 5665278 w 9640330"/>
              <a:gd name="connsiteY8" fmla="*/ 2286000 h 6883400"/>
              <a:gd name="connsiteX9" fmla="*/ 9475278 w 9640330"/>
              <a:gd name="connsiteY9" fmla="*/ 4038600 h 6883400"/>
              <a:gd name="connsiteX10" fmla="*/ 1156778 w 9640330"/>
              <a:gd name="connsiteY10" fmla="*/ 5549900 h 6883400"/>
              <a:gd name="connsiteX11" fmla="*/ 3468178 w 9640330"/>
              <a:gd name="connsiteY11" fmla="*/ 6883400 h 6883400"/>
              <a:gd name="connsiteX12" fmla="*/ 1613978 w 9640330"/>
              <a:gd name="connsiteY12" fmla="*/ 6883400 h 6883400"/>
              <a:gd name="connsiteX0" fmla="*/ 1613978 w 9640330"/>
              <a:gd name="connsiteY0" fmla="*/ 6883400 h 6883400"/>
              <a:gd name="connsiteX1" fmla="*/ 64578 w 9640330"/>
              <a:gd name="connsiteY1" fmla="*/ 5499100 h 6883400"/>
              <a:gd name="connsiteX2" fmla="*/ 8446578 w 9640330"/>
              <a:gd name="connsiteY2" fmla="*/ 4025900 h 6883400"/>
              <a:gd name="connsiteX3" fmla="*/ 4623878 w 9640330"/>
              <a:gd name="connsiteY3" fmla="*/ 2222500 h 6883400"/>
              <a:gd name="connsiteX4" fmla="*/ 5639878 w 9640330"/>
              <a:gd name="connsiteY4" fmla="*/ 977900 h 6883400"/>
              <a:gd name="connsiteX5" fmla="*/ 2344236 w 9640330"/>
              <a:gd name="connsiteY5" fmla="*/ 25400 h 6883400"/>
              <a:gd name="connsiteX6" fmla="*/ 2826820 w 9640330"/>
              <a:gd name="connsiteY6" fmla="*/ 0 h 6883400"/>
              <a:gd name="connsiteX7" fmla="*/ 6427278 w 9640330"/>
              <a:gd name="connsiteY7" fmla="*/ 1054100 h 6883400"/>
              <a:gd name="connsiteX8" fmla="*/ 5665278 w 9640330"/>
              <a:gd name="connsiteY8" fmla="*/ 2286000 h 6883400"/>
              <a:gd name="connsiteX9" fmla="*/ 9475278 w 9640330"/>
              <a:gd name="connsiteY9" fmla="*/ 4038600 h 6883400"/>
              <a:gd name="connsiteX10" fmla="*/ 1156778 w 9640330"/>
              <a:gd name="connsiteY10" fmla="*/ 5549900 h 6883400"/>
              <a:gd name="connsiteX11" fmla="*/ 3468178 w 9640330"/>
              <a:gd name="connsiteY11" fmla="*/ 6883400 h 6883400"/>
              <a:gd name="connsiteX12" fmla="*/ 1613978 w 9640330"/>
              <a:gd name="connsiteY12" fmla="*/ 6883400 h 6883400"/>
              <a:gd name="connsiteX0" fmla="*/ 1613978 w 9640330"/>
              <a:gd name="connsiteY0" fmla="*/ 6883400 h 6883400"/>
              <a:gd name="connsiteX1" fmla="*/ 64578 w 9640330"/>
              <a:gd name="connsiteY1" fmla="*/ 5499100 h 6883400"/>
              <a:gd name="connsiteX2" fmla="*/ 8446578 w 9640330"/>
              <a:gd name="connsiteY2" fmla="*/ 4025900 h 6883400"/>
              <a:gd name="connsiteX3" fmla="*/ 4623878 w 9640330"/>
              <a:gd name="connsiteY3" fmla="*/ 2222500 h 6883400"/>
              <a:gd name="connsiteX4" fmla="*/ 5512878 w 9640330"/>
              <a:gd name="connsiteY4" fmla="*/ 1041400 h 6883400"/>
              <a:gd name="connsiteX5" fmla="*/ 2344236 w 9640330"/>
              <a:gd name="connsiteY5" fmla="*/ 25400 h 6883400"/>
              <a:gd name="connsiteX6" fmla="*/ 2826820 w 9640330"/>
              <a:gd name="connsiteY6" fmla="*/ 0 h 6883400"/>
              <a:gd name="connsiteX7" fmla="*/ 6427278 w 9640330"/>
              <a:gd name="connsiteY7" fmla="*/ 1054100 h 6883400"/>
              <a:gd name="connsiteX8" fmla="*/ 5665278 w 9640330"/>
              <a:gd name="connsiteY8" fmla="*/ 2286000 h 6883400"/>
              <a:gd name="connsiteX9" fmla="*/ 9475278 w 9640330"/>
              <a:gd name="connsiteY9" fmla="*/ 4038600 h 6883400"/>
              <a:gd name="connsiteX10" fmla="*/ 1156778 w 9640330"/>
              <a:gd name="connsiteY10" fmla="*/ 5549900 h 6883400"/>
              <a:gd name="connsiteX11" fmla="*/ 3468178 w 9640330"/>
              <a:gd name="connsiteY11" fmla="*/ 6883400 h 6883400"/>
              <a:gd name="connsiteX12" fmla="*/ 1613978 w 9640330"/>
              <a:gd name="connsiteY12" fmla="*/ 6883400 h 6883400"/>
              <a:gd name="connsiteX0" fmla="*/ 1613978 w 9640330"/>
              <a:gd name="connsiteY0" fmla="*/ 6883400 h 6883400"/>
              <a:gd name="connsiteX1" fmla="*/ 64578 w 9640330"/>
              <a:gd name="connsiteY1" fmla="*/ 5499100 h 6883400"/>
              <a:gd name="connsiteX2" fmla="*/ 8446578 w 9640330"/>
              <a:gd name="connsiteY2" fmla="*/ 4025900 h 6883400"/>
              <a:gd name="connsiteX3" fmla="*/ 4623878 w 9640330"/>
              <a:gd name="connsiteY3" fmla="*/ 2222500 h 6883400"/>
              <a:gd name="connsiteX4" fmla="*/ 5512878 w 9640330"/>
              <a:gd name="connsiteY4" fmla="*/ 1041400 h 6883400"/>
              <a:gd name="connsiteX5" fmla="*/ 2344236 w 9640330"/>
              <a:gd name="connsiteY5" fmla="*/ 25400 h 6883400"/>
              <a:gd name="connsiteX6" fmla="*/ 2826820 w 9640330"/>
              <a:gd name="connsiteY6" fmla="*/ 0 h 6883400"/>
              <a:gd name="connsiteX7" fmla="*/ 6427278 w 9640330"/>
              <a:gd name="connsiteY7" fmla="*/ 1054100 h 6883400"/>
              <a:gd name="connsiteX8" fmla="*/ 5665278 w 9640330"/>
              <a:gd name="connsiteY8" fmla="*/ 2286000 h 6883400"/>
              <a:gd name="connsiteX9" fmla="*/ 9475278 w 9640330"/>
              <a:gd name="connsiteY9" fmla="*/ 4038600 h 6883400"/>
              <a:gd name="connsiteX10" fmla="*/ 1156778 w 9640330"/>
              <a:gd name="connsiteY10" fmla="*/ 5549900 h 6883400"/>
              <a:gd name="connsiteX11" fmla="*/ 3468178 w 9640330"/>
              <a:gd name="connsiteY11" fmla="*/ 6883400 h 6883400"/>
              <a:gd name="connsiteX12" fmla="*/ 1613978 w 9640330"/>
              <a:gd name="connsiteY12" fmla="*/ 6883400 h 6883400"/>
              <a:gd name="connsiteX0" fmla="*/ 1613978 w 9640330"/>
              <a:gd name="connsiteY0" fmla="*/ 6883400 h 6883400"/>
              <a:gd name="connsiteX1" fmla="*/ 64578 w 9640330"/>
              <a:gd name="connsiteY1" fmla="*/ 5499100 h 6883400"/>
              <a:gd name="connsiteX2" fmla="*/ 8446578 w 9640330"/>
              <a:gd name="connsiteY2" fmla="*/ 4025900 h 6883400"/>
              <a:gd name="connsiteX3" fmla="*/ 4623878 w 9640330"/>
              <a:gd name="connsiteY3" fmla="*/ 2222500 h 6883400"/>
              <a:gd name="connsiteX4" fmla="*/ 5512878 w 9640330"/>
              <a:gd name="connsiteY4" fmla="*/ 1041400 h 6883400"/>
              <a:gd name="connsiteX5" fmla="*/ 2344236 w 9640330"/>
              <a:gd name="connsiteY5" fmla="*/ 25400 h 6883400"/>
              <a:gd name="connsiteX6" fmla="*/ 2826820 w 9640330"/>
              <a:gd name="connsiteY6" fmla="*/ 0 h 6883400"/>
              <a:gd name="connsiteX7" fmla="*/ 6427278 w 9640330"/>
              <a:gd name="connsiteY7" fmla="*/ 1054100 h 6883400"/>
              <a:gd name="connsiteX8" fmla="*/ 5665278 w 9640330"/>
              <a:gd name="connsiteY8" fmla="*/ 2286000 h 6883400"/>
              <a:gd name="connsiteX9" fmla="*/ 9475278 w 9640330"/>
              <a:gd name="connsiteY9" fmla="*/ 4038600 h 6883400"/>
              <a:gd name="connsiteX10" fmla="*/ 1156778 w 9640330"/>
              <a:gd name="connsiteY10" fmla="*/ 5549900 h 6883400"/>
              <a:gd name="connsiteX11" fmla="*/ 3468178 w 9640330"/>
              <a:gd name="connsiteY11" fmla="*/ 6883400 h 6883400"/>
              <a:gd name="connsiteX12" fmla="*/ 1613978 w 9640330"/>
              <a:gd name="connsiteY12" fmla="*/ 6883400 h 6883400"/>
              <a:gd name="connsiteX0" fmla="*/ 1613978 w 9640330"/>
              <a:gd name="connsiteY0" fmla="*/ 6883400 h 6883400"/>
              <a:gd name="connsiteX1" fmla="*/ 64578 w 9640330"/>
              <a:gd name="connsiteY1" fmla="*/ 5499100 h 6883400"/>
              <a:gd name="connsiteX2" fmla="*/ 8446578 w 9640330"/>
              <a:gd name="connsiteY2" fmla="*/ 4025900 h 6883400"/>
              <a:gd name="connsiteX3" fmla="*/ 4623878 w 9640330"/>
              <a:gd name="connsiteY3" fmla="*/ 2222500 h 6883400"/>
              <a:gd name="connsiteX4" fmla="*/ 5512878 w 9640330"/>
              <a:gd name="connsiteY4" fmla="*/ 1041400 h 6883400"/>
              <a:gd name="connsiteX5" fmla="*/ 2344236 w 9640330"/>
              <a:gd name="connsiteY5" fmla="*/ 25400 h 6883400"/>
              <a:gd name="connsiteX6" fmla="*/ 2826820 w 9640330"/>
              <a:gd name="connsiteY6" fmla="*/ 0 h 6883400"/>
              <a:gd name="connsiteX7" fmla="*/ 6427278 w 9640330"/>
              <a:gd name="connsiteY7" fmla="*/ 1054100 h 6883400"/>
              <a:gd name="connsiteX8" fmla="*/ 5665278 w 9640330"/>
              <a:gd name="connsiteY8" fmla="*/ 2286000 h 6883400"/>
              <a:gd name="connsiteX9" fmla="*/ 9475278 w 9640330"/>
              <a:gd name="connsiteY9" fmla="*/ 4038600 h 6883400"/>
              <a:gd name="connsiteX10" fmla="*/ 1156778 w 9640330"/>
              <a:gd name="connsiteY10" fmla="*/ 5549900 h 6883400"/>
              <a:gd name="connsiteX11" fmla="*/ 3468178 w 9640330"/>
              <a:gd name="connsiteY11" fmla="*/ 6883400 h 6883400"/>
              <a:gd name="connsiteX12" fmla="*/ 1613978 w 9640330"/>
              <a:gd name="connsiteY12" fmla="*/ 6883400 h 6883400"/>
              <a:gd name="connsiteX0" fmla="*/ 1613978 w 9640330"/>
              <a:gd name="connsiteY0" fmla="*/ 6883400 h 6883400"/>
              <a:gd name="connsiteX1" fmla="*/ 64578 w 9640330"/>
              <a:gd name="connsiteY1" fmla="*/ 5499100 h 6883400"/>
              <a:gd name="connsiteX2" fmla="*/ 8446578 w 9640330"/>
              <a:gd name="connsiteY2" fmla="*/ 4025900 h 6883400"/>
              <a:gd name="connsiteX3" fmla="*/ 4598478 w 9640330"/>
              <a:gd name="connsiteY3" fmla="*/ 2362200 h 6883400"/>
              <a:gd name="connsiteX4" fmla="*/ 5512878 w 9640330"/>
              <a:gd name="connsiteY4" fmla="*/ 1041400 h 6883400"/>
              <a:gd name="connsiteX5" fmla="*/ 2344236 w 9640330"/>
              <a:gd name="connsiteY5" fmla="*/ 25400 h 6883400"/>
              <a:gd name="connsiteX6" fmla="*/ 2826820 w 9640330"/>
              <a:gd name="connsiteY6" fmla="*/ 0 h 6883400"/>
              <a:gd name="connsiteX7" fmla="*/ 6427278 w 9640330"/>
              <a:gd name="connsiteY7" fmla="*/ 1054100 h 6883400"/>
              <a:gd name="connsiteX8" fmla="*/ 5665278 w 9640330"/>
              <a:gd name="connsiteY8" fmla="*/ 2286000 h 6883400"/>
              <a:gd name="connsiteX9" fmla="*/ 9475278 w 9640330"/>
              <a:gd name="connsiteY9" fmla="*/ 4038600 h 6883400"/>
              <a:gd name="connsiteX10" fmla="*/ 1156778 w 9640330"/>
              <a:gd name="connsiteY10" fmla="*/ 5549900 h 6883400"/>
              <a:gd name="connsiteX11" fmla="*/ 3468178 w 9640330"/>
              <a:gd name="connsiteY11" fmla="*/ 6883400 h 6883400"/>
              <a:gd name="connsiteX12" fmla="*/ 1613978 w 9640330"/>
              <a:gd name="connsiteY12" fmla="*/ 6883400 h 6883400"/>
              <a:gd name="connsiteX0" fmla="*/ 1613978 w 9634572"/>
              <a:gd name="connsiteY0" fmla="*/ 6883400 h 6883400"/>
              <a:gd name="connsiteX1" fmla="*/ 64578 w 9634572"/>
              <a:gd name="connsiteY1" fmla="*/ 5499100 h 6883400"/>
              <a:gd name="connsiteX2" fmla="*/ 8446578 w 9634572"/>
              <a:gd name="connsiteY2" fmla="*/ 4025900 h 6883400"/>
              <a:gd name="connsiteX3" fmla="*/ 4598478 w 9634572"/>
              <a:gd name="connsiteY3" fmla="*/ 2362200 h 6883400"/>
              <a:gd name="connsiteX4" fmla="*/ 5512878 w 9634572"/>
              <a:gd name="connsiteY4" fmla="*/ 1041400 h 6883400"/>
              <a:gd name="connsiteX5" fmla="*/ 2344236 w 9634572"/>
              <a:gd name="connsiteY5" fmla="*/ 25400 h 6883400"/>
              <a:gd name="connsiteX6" fmla="*/ 2826820 w 9634572"/>
              <a:gd name="connsiteY6" fmla="*/ 0 h 6883400"/>
              <a:gd name="connsiteX7" fmla="*/ 6427278 w 9634572"/>
              <a:gd name="connsiteY7" fmla="*/ 1054100 h 6883400"/>
              <a:gd name="connsiteX8" fmla="*/ 5500178 w 9634572"/>
              <a:gd name="connsiteY8" fmla="*/ 2286000 h 6883400"/>
              <a:gd name="connsiteX9" fmla="*/ 9475278 w 9634572"/>
              <a:gd name="connsiteY9" fmla="*/ 4038600 h 6883400"/>
              <a:gd name="connsiteX10" fmla="*/ 1156778 w 9634572"/>
              <a:gd name="connsiteY10" fmla="*/ 5549900 h 6883400"/>
              <a:gd name="connsiteX11" fmla="*/ 3468178 w 9634572"/>
              <a:gd name="connsiteY11" fmla="*/ 6883400 h 6883400"/>
              <a:gd name="connsiteX12" fmla="*/ 1613978 w 9634572"/>
              <a:gd name="connsiteY12" fmla="*/ 6883400 h 6883400"/>
              <a:gd name="connsiteX0" fmla="*/ 1613978 w 9637497"/>
              <a:gd name="connsiteY0" fmla="*/ 6883400 h 6883400"/>
              <a:gd name="connsiteX1" fmla="*/ 64578 w 9637497"/>
              <a:gd name="connsiteY1" fmla="*/ 5499100 h 6883400"/>
              <a:gd name="connsiteX2" fmla="*/ 8446578 w 9637497"/>
              <a:gd name="connsiteY2" fmla="*/ 4025900 h 6883400"/>
              <a:gd name="connsiteX3" fmla="*/ 4598478 w 9637497"/>
              <a:gd name="connsiteY3" fmla="*/ 2362200 h 6883400"/>
              <a:gd name="connsiteX4" fmla="*/ 5512878 w 9637497"/>
              <a:gd name="connsiteY4" fmla="*/ 1041400 h 6883400"/>
              <a:gd name="connsiteX5" fmla="*/ 2344236 w 9637497"/>
              <a:gd name="connsiteY5" fmla="*/ 25400 h 6883400"/>
              <a:gd name="connsiteX6" fmla="*/ 2826820 w 9637497"/>
              <a:gd name="connsiteY6" fmla="*/ 0 h 6883400"/>
              <a:gd name="connsiteX7" fmla="*/ 6427278 w 9637497"/>
              <a:gd name="connsiteY7" fmla="*/ 1054100 h 6883400"/>
              <a:gd name="connsiteX8" fmla="*/ 5500178 w 9637497"/>
              <a:gd name="connsiteY8" fmla="*/ 2286000 h 6883400"/>
              <a:gd name="connsiteX9" fmla="*/ 9475278 w 9637497"/>
              <a:gd name="connsiteY9" fmla="*/ 4038600 h 6883400"/>
              <a:gd name="connsiteX10" fmla="*/ 1156778 w 9637497"/>
              <a:gd name="connsiteY10" fmla="*/ 5549900 h 6883400"/>
              <a:gd name="connsiteX11" fmla="*/ 3468178 w 9637497"/>
              <a:gd name="connsiteY11" fmla="*/ 6883400 h 6883400"/>
              <a:gd name="connsiteX12" fmla="*/ 1613978 w 9637497"/>
              <a:gd name="connsiteY12" fmla="*/ 6883400 h 6883400"/>
              <a:gd name="connsiteX0" fmla="*/ 1613978 w 9521211"/>
              <a:gd name="connsiteY0" fmla="*/ 6883400 h 6883400"/>
              <a:gd name="connsiteX1" fmla="*/ 64578 w 9521211"/>
              <a:gd name="connsiteY1" fmla="*/ 5499100 h 6883400"/>
              <a:gd name="connsiteX2" fmla="*/ 8446578 w 9521211"/>
              <a:gd name="connsiteY2" fmla="*/ 4025900 h 6883400"/>
              <a:gd name="connsiteX3" fmla="*/ 4598478 w 9521211"/>
              <a:gd name="connsiteY3" fmla="*/ 2362200 h 6883400"/>
              <a:gd name="connsiteX4" fmla="*/ 5512878 w 9521211"/>
              <a:gd name="connsiteY4" fmla="*/ 1041400 h 6883400"/>
              <a:gd name="connsiteX5" fmla="*/ 2344236 w 9521211"/>
              <a:gd name="connsiteY5" fmla="*/ 25400 h 6883400"/>
              <a:gd name="connsiteX6" fmla="*/ 2826820 w 9521211"/>
              <a:gd name="connsiteY6" fmla="*/ 0 h 6883400"/>
              <a:gd name="connsiteX7" fmla="*/ 6427278 w 9521211"/>
              <a:gd name="connsiteY7" fmla="*/ 1054100 h 6883400"/>
              <a:gd name="connsiteX8" fmla="*/ 5500178 w 9521211"/>
              <a:gd name="connsiteY8" fmla="*/ 2286000 h 6883400"/>
              <a:gd name="connsiteX9" fmla="*/ 9475278 w 9521211"/>
              <a:gd name="connsiteY9" fmla="*/ 4038600 h 6883400"/>
              <a:gd name="connsiteX10" fmla="*/ 1156778 w 9521211"/>
              <a:gd name="connsiteY10" fmla="*/ 5549900 h 6883400"/>
              <a:gd name="connsiteX11" fmla="*/ 3468178 w 9521211"/>
              <a:gd name="connsiteY11" fmla="*/ 6883400 h 6883400"/>
              <a:gd name="connsiteX12" fmla="*/ 1613978 w 9521211"/>
              <a:gd name="connsiteY12" fmla="*/ 6883400 h 6883400"/>
              <a:gd name="connsiteX0" fmla="*/ 1613978 w 9521211"/>
              <a:gd name="connsiteY0" fmla="*/ 6883400 h 6883400"/>
              <a:gd name="connsiteX1" fmla="*/ 64578 w 9521211"/>
              <a:gd name="connsiteY1" fmla="*/ 5499100 h 6883400"/>
              <a:gd name="connsiteX2" fmla="*/ 8446578 w 9521211"/>
              <a:gd name="connsiteY2" fmla="*/ 4025900 h 6883400"/>
              <a:gd name="connsiteX3" fmla="*/ 4598478 w 9521211"/>
              <a:gd name="connsiteY3" fmla="*/ 2362200 h 6883400"/>
              <a:gd name="connsiteX4" fmla="*/ 5512878 w 9521211"/>
              <a:gd name="connsiteY4" fmla="*/ 1041400 h 6883400"/>
              <a:gd name="connsiteX5" fmla="*/ 2344236 w 9521211"/>
              <a:gd name="connsiteY5" fmla="*/ 25400 h 6883400"/>
              <a:gd name="connsiteX6" fmla="*/ 2826820 w 9521211"/>
              <a:gd name="connsiteY6" fmla="*/ 0 h 6883400"/>
              <a:gd name="connsiteX7" fmla="*/ 6427278 w 9521211"/>
              <a:gd name="connsiteY7" fmla="*/ 1054100 h 6883400"/>
              <a:gd name="connsiteX8" fmla="*/ 5500178 w 9521211"/>
              <a:gd name="connsiteY8" fmla="*/ 2286000 h 6883400"/>
              <a:gd name="connsiteX9" fmla="*/ 9475278 w 9521211"/>
              <a:gd name="connsiteY9" fmla="*/ 4038600 h 6883400"/>
              <a:gd name="connsiteX10" fmla="*/ 1156778 w 9521211"/>
              <a:gd name="connsiteY10" fmla="*/ 5549900 h 6883400"/>
              <a:gd name="connsiteX11" fmla="*/ 3468178 w 9521211"/>
              <a:gd name="connsiteY11" fmla="*/ 6883400 h 6883400"/>
              <a:gd name="connsiteX12" fmla="*/ 1613978 w 9521211"/>
              <a:gd name="connsiteY12" fmla="*/ 68834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1211" h="6883400">
                <a:moveTo>
                  <a:pt x="1613978" y="6883400"/>
                </a:moveTo>
                <a:cubicBezTo>
                  <a:pt x="1122911" y="6481233"/>
                  <a:pt x="-320655" y="6307667"/>
                  <a:pt x="64578" y="5499100"/>
                </a:cubicBezTo>
                <a:cubicBezTo>
                  <a:pt x="483678" y="4682067"/>
                  <a:pt x="7087678" y="4373033"/>
                  <a:pt x="8446578" y="4025900"/>
                </a:cubicBezTo>
                <a:cubicBezTo>
                  <a:pt x="9449878" y="3640667"/>
                  <a:pt x="6135178" y="3052233"/>
                  <a:pt x="4598478" y="2362200"/>
                </a:cubicBezTo>
                <a:cubicBezTo>
                  <a:pt x="2265911" y="1219200"/>
                  <a:pt x="5889645" y="1562100"/>
                  <a:pt x="5512878" y="1041400"/>
                </a:cubicBezTo>
                <a:cubicBezTo>
                  <a:pt x="5028164" y="639233"/>
                  <a:pt x="3413150" y="364067"/>
                  <a:pt x="2344236" y="25400"/>
                </a:cubicBezTo>
                <a:lnTo>
                  <a:pt x="2826820" y="0"/>
                </a:lnTo>
                <a:cubicBezTo>
                  <a:pt x="3128444" y="160867"/>
                  <a:pt x="5693852" y="431800"/>
                  <a:pt x="6427278" y="1054100"/>
                </a:cubicBezTo>
                <a:cubicBezTo>
                  <a:pt x="6970204" y="1447800"/>
                  <a:pt x="3137978" y="1511300"/>
                  <a:pt x="5500178" y="2286000"/>
                </a:cubicBezTo>
                <a:cubicBezTo>
                  <a:pt x="6592378" y="2705100"/>
                  <a:pt x="9951528" y="3636433"/>
                  <a:pt x="9475278" y="4038600"/>
                </a:cubicBezTo>
                <a:cubicBezTo>
                  <a:pt x="8478328" y="4593167"/>
                  <a:pt x="2545311" y="4959350"/>
                  <a:pt x="1156778" y="5549900"/>
                </a:cubicBezTo>
                <a:cubicBezTo>
                  <a:pt x="377845" y="6223000"/>
                  <a:pt x="2570711" y="6464300"/>
                  <a:pt x="3468178" y="6883400"/>
                </a:cubicBezTo>
                <a:lnTo>
                  <a:pt x="1613978" y="6883400"/>
                </a:lnTo>
                <a:close/>
              </a:path>
            </a:pathLst>
          </a:custGeom>
          <a:gradFill>
            <a:gsLst>
              <a:gs pos="23000">
                <a:srgbClr val="002060"/>
              </a:gs>
              <a:gs pos="100000">
                <a:schemeClr val="bg2">
                  <a:lumMod val="90000"/>
                  <a:alpha val="18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644356" y="492416"/>
            <a:ext cx="5207268" cy="646331"/>
          </a:xfrm>
          <a:prstGeom prst="rect">
            <a:avLst/>
          </a:prstGeom>
          <a:noFill/>
        </p:spPr>
        <p:txBody>
          <a:bodyPr wrap="square" rtlCol="0">
            <a:spAutoFit/>
          </a:bodyPr>
          <a:lstStyle/>
          <a:p>
            <a:r>
              <a:rPr lang="en-US" sz="3600" b="1" spc="300" dirty="0" smtClean="0">
                <a:solidFill>
                  <a:schemeClr val="accent2">
                    <a:lumMod val="75000"/>
                  </a:schemeClr>
                </a:solidFill>
                <a:latin typeface="Agency FB" panose="020B0503020202020204" pitchFamily="34" charset="0"/>
              </a:rPr>
              <a:t>NFPA Involvement</a:t>
            </a:r>
            <a:endParaRPr lang="en-US" sz="3600" b="1" spc="300" dirty="0">
              <a:solidFill>
                <a:schemeClr val="accent2">
                  <a:lumMod val="75000"/>
                </a:schemeClr>
              </a:solidFill>
              <a:latin typeface="Agency FB" panose="020B0503020202020204" pitchFamily="34" charset="0"/>
            </a:endParaRPr>
          </a:p>
        </p:txBody>
      </p:sp>
      <p:sp>
        <p:nvSpPr>
          <p:cNvPr id="74" name="Frame 73"/>
          <p:cNvSpPr/>
          <p:nvPr/>
        </p:nvSpPr>
        <p:spPr>
          <a:xfrm>
            <a:off x="0" y="0"/>
            <a:ext cx="12192000" cy="6858000"/>
          </a:xfrm>
          <a:prstGeom prst="frame">
            <a:avLst>
              <a:gd name="adj1" fmla="val 1412"/>
            </a:avLst>
          </a:prstGeom>
          <a:solidFill>
            <a:schemeClr val="bg1"/>
          </a:solidFill>
          <a:ln>
            <a:noFill/>
          </a:ln>
          <a:effectLst>
            <a:outerShdw blurRad="203200" dist="88900" dir="5400000" sx="98000" sy="98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Freeform 72"/>
          <p:cNvSpPr/>
          <p:nvPr/>
        </p:nvSpPr>
        <p:spPr>
          <a:xfrm>
            <a:off x="1287096" y="109412"/>
            <a:ext cx="10972800" cy="6858000"/>
          </a:xfrm>
          <a:custGeom>
            <a:avLst/>
            <a:gdLst>
              <a:gd name="connsiteX0" fmla="*/ 2217122 w 8231686"/>
              <a:gd name="connsiteY0" fmla="*/ 0 h 6858000"/>
              <a:gd name="connsiteX1" fmla="*/ 2719619 w 8231686"/>
              <a:gd name="connsiteY1" fmla="*/ 0 h 6858000"/>
              <a:gd name="connsiteX2" fmla="*/ 4302674 w 8231686"/>
              <a:gd name="connsiteY2" fmla="*/ 0 h 6858000"/>
              <a:gd name="connsiteX3" fmla="*/ 8231686 w 8231686"/>
              <a:gd name="connsiteY3" fmla="*/ 0 h 6858000"/>
              <a:gd name="connsiteX4" fmla="*/ 8231686 w 8231686"/>
              <a:gd name="connsiteY4" fmla="*/ 6858000 h 6858000"/>
              <a:gd name="connsiteX5" fmla="*/ 6519796 w 8231686"/>
              <a:gd name="connsiteY5" fmla="*/ 6858000 h 6858000"/>
              <a:gd name="connsiteX6" fmla="*/ 2719619 w 8231686"/>
              <a:gd name="connsiteY6" fmla="*/ 6858000 h 6858000"/>
              <a:gd name="connsiteX7" fmla="*/ 0 w 82316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1686" h="6858000">
                <a:moveTo>
                  <a:pt x="2217122" y="0"/>
                </a:moveTo>
                <a:lnTo>
                  <a:pt x="2719619" y="0"/>
                </a:lnTo>
                <a:lnTo>
                  <a:pt x="4302674" y="0"/>
                </a:lnTo>
                <a:lnTo>
                  <a:pt x="8231686" y="0"/>
                </a:lnTo>
                <a:lnTo>
                  <a:pt x="8231686" y="6858000"/>
                </a:lnTo>
                <a:lnTo>
                  <a:pt x="6519796" y="6858000"/>
                </a:lnTo>
                <a:lnTo>
                  <a:pt x="2719619" y="6858000"/>
                </a:lnTo>
                <a:lnTo>
                  <a:pt x="0" y="6858000"/>
                </a:lnTo>
                <a:close/>
              </a:path>
            </a:pathLst>
          </a:custGeom>
          <a:gradFill flip="none" rotWithShape="1">
            <a:gsLst>
              <a:gs pos="0">
                <a:schemeClr val="bg1">
                  <a:alpha val="0"/>
                </a:schemeClr>
              </a:gs>
              <a:gs pos="100000">
                <a:schemeClr val="tx1">
                  <a:alpha val="17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76" name="Picture 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grpSp>
        <p:nvGrpSpPr>
          <p:cNvPr id="17" name="Group 16"/>
          <p:cNvGrpSpPr/>
          <p:nvPr/>
        </p:nvGrpSpPr>
        <p:grpSpPr>
          <a:xfrm>
            <a:off x="2612025" y="5333200"/>
            <a:ext cx="3264397" cy="1241425"/>
            <a:chOff x="2612025" y="5333200"/>
            <a:chExt cx="3264397" cy="1241425"/>
          </a:xfrm>
        </p:grpSpPr>
        <p:grpSp>
          <p:nvGrpSpPr>
            <p:cNvPr id="28" name="Group 27"/>
            <p:cNvGrpSpPr/>
            <p:nvPr/>
          </p:nvGrpSpPr>
          <p:grpSpPr>
            <a:xfrm>
              <a:off x="2612025" y="5333200"/>
              <a:ext cx="1614144" cy="1241425"/>
              <a:chOff x="2669098" y="3076575"/>
              <a:chExt cx="1614144" cy="1241425"/>
            </a:xfrm>
          </p:grpSpPr>
          <p:sp>
            <p:nvSpPr>
              <p:cNvPr id="21" name="Isosceles Triangle 20"/>
              <p:cNvSpPr/>
              <p:nvPr/>
            </p:nvSpPr>
            <p:spPr>
              <a:xfrm rot="5400000">
                <a:off x="3657400" y="3692158"/>
                <a:ext cx="182562" cy="1069122"/>
              </a:xfrm>
              <a:prstGeom prst="triangle">
                <a:avLst/>
              </a:prstGeom>
              <a:gradFill flip="none" rotWithShape="1">
                <a:gsLst>
                  <a:gs pos="0">
                    <a:schemeClr val="tx1">
                      <a:lumMod val="65000"/>
                      <a:lumOff val="35000"/>
                      <a:alpha val="0"/>
                    </a:schemeClr>
                  </a:gs>
                  <a:gs pos="100000">
                    <a:schemeClr val="tx1">
                      <a:lumMod val="75000"/>
                      <a:lumOff val="25000"/>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752187" y="3416300"/>
                <a:ext cx="304261" cy="901700"/>
              </a:xfrm>
              <a:custGeom>
                <a:avLst/>
                <a:gdLst>
                  <a:gd name="connsiteX0" fmla="*/ 304261 w 304261"/>
                  <a:gd name="connsiteY0" fmla="*/ 0 h 901700"/>
                  <a:gd name="connsiteX1" fmla="*/ 304261 w 304261"/>
                  <a:gd name="connsiteY1" fmla="*/ 901700 h 901700"/>
                  <a:gd name="connsiteX2" fmla="*/ 0 w 304261"/>
                  <a:gd name="connsiteY2" fmla="*/ 901700 h 901700"/>
                </a:gdLst>
                <a:ahLst/>
                <a:cxnLst>
                  <a:cxn ang="0">
                    <a:pos x="connsiteX0" y="connsiteY0"/>
                  </a:cxn>
                  <a:cxn ang="0">
                    <a:pos x="connsiteX1" y="connsiteY1"/>
                  </a:cxn>
                  <a:cxn ang="0">
                    <a:pos x="connsiteX2" y="connsiteY2"/>
                  </a:cxn>
                </a:cxnLst>
                <a:rect l="l" t="t" r="r" b="b"/>
                <a:pathLst>
                  <a:path w="304261" h="901700">
                    <a:moveTo>
                      <a:pt x="304261" y="0"/>
                    </a:moveTo>
                    <a:lnTo>
                      <a:pt x="304261" y="901700"/>
                    </a:lnTo>
                    <a:lnTo>
                      <a:pt x="0" y="9017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flipH="1">
                <a:off x="3056448" y="3416300"/>
                <a:ext cx="304261" cy="901700"/>
              </a:xfrm>
              <a:custGeom>
                <a:avLst/>
                <a:gdLst>
                  <a:gd name="connsiteX0" fmla="*/ 304261 w 304261"/>
                  <a:gd name="connsiteY0" fmla="*/ 0 h 901700"/>
                  <a:gd name="connsiteX1" fmla="*/ 304261 w 304261"/>
                  <a:gd name="connsiteY1" fmla="*/ 901700 h 901700"/>
                  <a:gd name="connsiteX2" fmla="*/ 0 w 304261"/>
                  <a:gd name="connsiteY2" fmla="*/ 901700 h 901700"/>
                </a:gdLst>
                <a:ahLst/>
                <a:cxnLst>
                  <a:cxn ang="0">
                    <a:pos x="connsiteX0" y="connsiteY0"/>
                  </a:cxn>
                  <a:cxn ang="0">
                    <a:pos x="connsiteX1" y="connsiteY1"/>
                  </a:cxn>
                  <a:cxn ang="0">
                    <a:pos x="connsiteX2" y="connsiteY2"/>
                  </a:cxn>
                </a:cxnLst>
                <a:rect l="l" t="t" r="r" b="b"/>
                <a:pathLst>
                  <a:path w="304261" h="901700">
                    <a:moveTo>
                      <a:pt x="304261" y="0"/>
                    </a:moveTo>
                    <a:lnTo>
                      <a:pt x="304261" y="901700"/>
                    </a:lnTo>
                    <a:lnTo>
                      <a:pt x="0" y="901700"/>
                    </a:lnTo>
                    <a:close/>
                  </a:path>
                </a:pathLst>
              </a:custGeom>
              <a:solidFill>
                <a:srgbClr val="004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nut 10"/>
              <p:cNvSpPr/>
              <p:nvPr/>
            </p:nvSpPr>
            <p:spPr>
              <a:xfrm>
                <a:off x="2669098" y="3076575"/>
                <a:ext cx="774700" cy="774700"/>
              </a:xfrm>
              <a:prstGeom prst="donut">
                <a:avLst>
                  <a:gd name="adj" fmla="val 5328"/>
                </a:avLst>
              </a:prstGeom>
              <a:solidFill>
                <a:srgbClr val="004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Oval 21"/>
              <p:cNvSpPr/>
              <p:nvPr/>
            </p:nvSpPr>
            <p:spPr>
              <a:xfrm>
                <a:off x="2724660" y="3132137"/>
                <a:ext cx="663576" cy="6635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3491866" y="5424486"/>
              <a:ext cx="2369307" cy="461665"/>
            </a:xfrm>
            <a:prstGeom prst="rect">
              <a:avLst/>
            </a:prstGeom>
            <a:noFill/>
          </p:spPr>
          <p:txBody>
            <a:bodyPr wrap="square" rtlCol="0">
              <a:spAutoFit/>
            </a:bodyPr>
            <a:lstStyle/>
            <a:p>
              <a:r>
                <a:rPr lang="en-US" sz="2400" b="1" dirty="0" smtClean="0">
                  <a:solidFill>
                    <a:srgbClr val="0047D6"/>
                  </a:solidFill>
                  <a:latin typeface="Agency FB" panose="020B0503020202020204" pitchFamily="34" charset="0"/>
                </a:rPr>
                <a:t>PROBLEM</a:t>
              </a:r>
              <a:endParaRPr lang="en-US" sz="2400" b="1" dirty="0">
                <a:solidFill>
                  <a:srgbClr val="0047D6"/>
                </a:solidFill>
                <a:latin typeface="Agency FB" panose="020B0503020202020204" pitchFamily="34" charset="0"/>
              </a:endParaRPr>
            </a:p>
          </p:txBody>
        </p:sp>
        <p:sp>
          <p:nvSpPr>
            <p:cNvPr id="54" name="TextBox 53"/>
            <p:cNvSpPr txBox="1"/>
            <p:nvPr/>
          </p:nvSpPr>
          <p:spPr>
            <a:xfrm>
              <a:off x="3507115" y="5816896"/>
              <a:ext cx="2369307"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chemeClr val="bg2">
                      <a:lumMod val="10000"/>
                    </a:schemeClr>
                  </a:solidFill>
                  <a:latin typeface="Agency FB" panose="020B0503020202020204" pitchFamily="34" charset="0"/>
                </a:rPr>
                <a:t>Public Request to create new standard</a:t>
              </a:r>
            </a:p>
          </p:txBody>
        </p:sp>
        <p:pic>
          <p:nvPicPr>
            <p:cNvPr id="63" name="Picture 2" descr="Image result for nfpa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4179" y="5465354"/>
              <a:ext cx="510391" cy="510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1412122" y="3307580"/>
            <a:ext cx="3130298" cy="1939101"/>
            <a:chOff x="1412122" y="3307580"/>
            <a:chExt cx="3130298" cy="1939101"/>
          </a:xfrm>
        </p:grpSpPr>
        <p:grpSp>
          <p:nvGrpSpPr>
            <p:cNvPr id="29" name="Group 28"/>
            <p:cNvGrpSpPr/>
            <p:nvPr/>
          </p:nvGrpSpPr>
          <p:grpSpPr>
            <a:xfrm>
              <a:off x="2928276" y="4005256"/>
              <a:ext cx="1614144" cy="1241425"/>
              <a:chOff x="2669098" y="3076575"/>
              <a:chExt cx="1614144" cy="1241425"/>
            </a:xfrm>
          </p:grpSpPr>
          <p:sp>
            <p:nvSpPr>
              <p:cNvPr id="30" name="Isosceles Triangle 29"/>
              <p:cNvSpPr/>
              <p:nvPr/>
            </p:nvSpPr>
            <p:spPr>
              <a:xfrm rot="5400000">
                <a:off x="3657400" y="3692158"/>
                <a:ext cx="182562" cy="1069122"/>
              </a:xfrm>
              <a:prstGeom prst="triangle">
                <a:avLst/>
              </a:prstGeom>
              <a:gradFill flip="none" rotWithShape="1">
                <a:gsLst>
                  <a:gs pos="0">
                    <a:schemeClr val="tx1">
                      <a:lumMod val="65000"/>
                      <a:lumOff val="35000"/>
                      <a:alpha val="0"/>
                    </a:schemeClr>
                  </a:gs>
                  <a:gs pos="100000">
                    <a:schemeClr val="tx1">
                      <a:lumMod val="75000"/>
                      <a:lumOff val="25000"/>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2752187" y="3416300"/>
                <a:ext cx="304261" cy="901700"/>
              </a:xfrm>
              <a:custGeom>
                <a:avLst/>
                <a:gdLst>
                  <a:gd name="connsiteX0" fmla="*/ 304261 w 304261"/>
                  <a:gd name="connsiteY0" fmla="*/ 0 h 901700"/>
                  <a:gd name="connsiteX1" fmla="*/ 304261 w 304261"/>
                  <a:gd name="connsiteY1" fmla="*/ 901700 h 901700"/>
                  <a:gd name="connsiteX2" fmla="*/ 0 w 304261"/>
                  <a:gd name="connsiteY2" fmla="*/ 901700 h 901700"/>
                </a:gdLst>
                <a:ahLst/>
                <a:cxnLst>
                  <a:cxn ang="0">
                    <a:pos x="connsiteX0" y="connsiteY0"/>
                  </a:cxn>
                  <a:cxn ang="0">
                    <a:pos x="connsiteX1" y="connsiteY1"/>
                  </a:cxn>
                  <a:cxn ang="0">
                    <a:pos x="connsiteX2" y="connsiteY2"/>
                  </a:cxn>
                </a:cxnLst>
                <a:rect l="l" t="t" r="r" b="b"/>
                <a:pathLst>
                  <a:path w="304261" h="901700">
                    <a:moveTo>
                      <a:pt x="304261" y="0"/>
                    </a:moveTo>
                    <a:lnTo>
                      <a:pt x="304261" y="901700"/>
                    </a:lnTo>
                    <a:lnTo>
                      <a:pt x="0" y="90170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flipH="1">
                <a:off x="3056448" y="3416300"/>
                <a:ext cx="304261" cy="901700"/>
              </a:xfrm>
              <a:custGeom>
                <a:avLst/>
                <a:gdLst>
                  <a:gd name="connsiteX0" fmla="*/ 304261 w 304261"/>
                  <a:gd name="connsiteY0" fmla="*/ 0 h 901700"/>
                  <a:gd name="connsiteX1" fmla="*/ 304261 w 304261"/>
                  <a:gd name="connsiteY1" fmla="*/ 901700 h 901700"/>
                  <a:gd name="connsiteX2" fmla="*/ 0 w 304261"/>
                  <a:gd name="connsiteY2" fmla="*/ 901700 h 901700"/>
                </a:gdLst>
                <a:ahLst/>
                <a:cxnLst>
                  <a:cxn ang="0">
                    <a:pos x="connsiteX0" y="connsiteY0"/>
                  </a:cxn>
                  <a:cxn ang="0">
                    <a:pos x="connsiteX1" y="connsiteY1"/>
                  </a:cxn>
                  <a:cxn ang="0">
                    <a:pos x="connsiteX2" y="connsiteY2"/>
                  </a:cxn>
                </a:cxnLst>
                <a:rect l="l" t="t" r="r" b="b"/>
                <a:pathLst>
                  <a:path w="304261" h="901700">
                    <a:moveTo>
                      <a:pt x="304261" y="0"/>
                    </a:moveTo>
                    <a:lnTo>
                      <a:pt x="304261" y="901700"/>
                    </a:lnTo>
                    <a:lnTo>
                      <a:pt x="0" y="90170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nut 32"/>
              <p:cNvSpPr/>
              <p:nvPr/>
            </p:nvSpPr>
            <p:spPr>
              <a:xfrm>
                <a:off x="2669098" y="3076575"/>
                <a:ext cx="774700" cy="774700"/>
              </a:xfrm>
              <a:prstGeom prst="donut">
                <a:avLst>
                  <a:gd name="adj" fmla="val 532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Oval 33"/>
              <p:cNvSpPr/>
              <p:nvPr/>
            </p:nvSpPr>
            <p:spPr>
              <a:xfrm>
                <a:off x="2724660" y="3132137"/>
                <a:ext cx="663576" cy="6635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p:cNvSpPr txBox="1"/>
            <p:nvPr/>
          </p:nvSpPr>
          <p:spPr>
            <a:xfrm>
              <a:off x="1412122" y="3307580"/>
              <a:ext cx="2369307" cy="461665"/>
            </a:xfrm>
            <a:prstGeom prst="rect">
              <a:avLst/>
            </a:prstGeom>
            <a:noFill/>
          </p:spPr>
          <p:txBody>
            <a:bodyPr wrap="square" rtlCol="0">
              <a:spAutoFit/>
            </a:bodyPr>
            <a:lstStyle/>
            <a:p>
              <a:r>
                <a:rPr lang="en-US" sz="2400" b="1" dirty="0" smtClean="0">
                  <a:solidFill>
                    <a:srgbClr val="00B050"/>
                  </a:solidFill>
                  <a:latin typeface="Agency FB" panose="020B0503020202020204" pitchFamily="34" charset="0"/>
                </a:rPr>
                <a:t>SEEK INPUT</a:t>
              </a:r>
              <a:endParaRPr lang="en-US" sz="2400" b="1" dirty="0">
                <a:solidFill>
                  <a:srgbClr val="00B050"/>
                </a:solidFill>
                <a:latin typeface="Agency FB" panose="020B0503020202020204" pitchFamily="34" charset="0"/>
              </a:endParaRPr>
            </a:p>
          </p:txBody>
        </p:sp>
        <p:sp>
          <p:nvSpPr>
            <p:cNvPr id="56" name="TextBox 55"/>
            <p:cNvSpPr txBox="1"/>
            <p:nvPr/>
          </p:nvSpPr>
          <p:spPr>
            <a:xfrm>
              <a:off x="1427371" y="3699990"/>
              <a:ext cx="2369307"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chemeClr val="bg2">
                      <a:lumMod val="10000"/>
                    </a:schemeClr>
                  </a:solidFill>
                  <a:latin typeface="Agency FB" panose="020B0503020202020204" pitchFamily="34" charset="0"/>
                </a:rPr>
                <a:t>97% Positive Input for new standard</a:t>
              </a:r>
              <a:endParaRPr lang="en-US" sz="1400" dirty="0">
                <a:solidFill>
                  <a:schemeClr val="bg2">
                    <a:lumMod val="10000"/>
                  </a:schemeClr>
                </a:solidFill>
                <a:latin typeface="Agency FB" panose="020B0503020202020204" pitchFamily="34" charset="0"/>
              </a:endParaRPr>
            </a:p>
          </p:txBody>
        </p:sp>
        <p:pic>
          <p:nvPicPr>
            <p:cNvPr id="64" name="Picture 2" descr="Image result for nfpa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6226" y="4142495"/>
              <a:ext cx="510391" cy="510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5308523" y="3626863"/>
            <a:ext cx="4437435" cy="2135288"/>
            <a:chOff x="5308523" y="3626863"/>
            <a:chExt cx="4437435" cy="2135288"/>
          </a:xfrm>
        </p:grpSpPr>
        <p:grpSp>
          <p:nvGrpSpPr>
            <p:cNvPr id="35" name="Group 34"/>
            <p:cNvGrpSpPr/>
            <p:nvPr/>
          </p:nvGrpSpPr>
          <p:grpSpPr>
            <a:xfrm>
              <a:off x="5373691" y="3626863"/>
              <a:ext cx="1614144" cy="1241425"/>
              <a:chOff x="2669098" y="3076575"/>
              <a:chExt cx="1614144" cy="1241425"/>
            </a:xfrm>
          </p:grpSpPr>
          <p:sp>
            <p:nvSpPr>
              <p:cNvPr id="36" name="Isosceles Triangle 35"/>
              <p:cNvSpPr/>
              <p:nvPr/>
            </p:nvSpPr>
            <p:spPr>
              <a:xfrm rot="5400000">
                <a:off x="3657400" y="3692158"/>
                <a:ext cx="182562" cy="1069122"/>
              </a:xfrm>
              <a:prstGeom prst="triangle">
                <a:avLst/>
              </a:prstGeom>
              <a:gradFill flip="none" rotWithShape="1">
                <a:gsLst>
                  <a:gs pos="0">
                    <a:schemeClr val="tx1">
                      <a:lumMod val="65000"/>
                      <a:lumOff val="35000"/>
                      <a:alpha val="0"/>
                    </a:schemeClr>
                  </a:gs>
                  <a:gs pos="100000">
                    <a:schemeClr val="tx1">
                      <a:lumMod val="75000"/>
                      <a:lumOff val="25000"/>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2752187" y="3416300"/>
                <a:ext cx="304261" cy="901700"/>
              </a:xfrm>
              <a:custGeom>
                <a:avLst/>
                <a:gdLst>
                  <a:gd name="connsiteX0" fmla="*/ 304261 w 304261"/>
                  <a:gd name="connsiteY0" fmla="*/ 0 h 901700"/>
                  <a:gd name="connsiteX1" fmla="*/ 304261 w 304261"/>
                  <a:gd name="connsiteY1" fmla="*/ 901700 h 901700"/>
                  <a:gd name="connsiteX2" fmla="*/ 0 w 304261"/>
                  <a:gd name="connsiteY2" fmla="*/ 901700 h 901700"/>
                </a:gdLst>
                <a:ahLst/>
                <a:cxnLst>
                  <a:cxn ang="0">
                    <a:pos x="connsiteX0" y="connsiteY0"/>
                  </a:cxn>
                  <a:cxn ang="0">
                    <a:pos x="connsiteX1" y="connsiteY1"/>
                  </a:cxn>
                  <a:cxn ang="0">
                    <a:pos x="connsiteX2" y="connsiteY2"/>
                  </a:cxn>
                </a:cxnLst>
                <a:rect l="l" t="t" r="r" b="b"/>
                <a:pathLst>
                  <a:path w="304261" h="901700">
                    <a:moveTo>
                      <a:pt x="304261" y="0"/>
                    </a:moveTo>
                    <a:lnTo>
                      <a:pt x="304261" y="901700"/>
                    </a:lnTo>
                    <a:lnTo>
                      <a:pt x="0" y="901700"/>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flipH="1">
                <a:off x="3056448" y="3416300"/>
                <a:ext cx="304261" cy="901700"/>
              </a:xfrm>
              <a:custGeom>
                <a:avLst/>
                <a:gdLst>
                  <a:gd name="connsiteX0" fmla="*/ 304261 w 304261"/>
                  <a:gd name="connsiteY0" fmla="*/ 0 h 901700"/>
                  <a:gd name="connsiteX1" fmla="*/ 304261 w 304261"/>
                  <a:gd name="connsiteY1" fmla="*/ 901700 h 901700"/>
                  <a:gd name="connsiteX2" fmla="*/ 0 w 304261"/>
                  <a:gd name="connsiteY2" fmla="*/ 901700 h 901700"/>
                </a:gdLst>
                <a:ahLst/>
                <a:cxnLst>
                  <a:cxn ang="0">
                    <a:pos x="connsiteX0" y="connsiteY0"/>
                  </a:cxn>
                  <a:cxn ang="0">
                    <a:pos x="connsiteX1" y="connsiteY1"/>
                  </a:cxn>
                  <a:cxn ang="0">
                    <a:pos x="connsiteX2" y="connsiteY2"/>
                  </a:cxn>
                </a:cxnLst>
                <a:rect l="l" t="t" r="r" b="b"/>
                <a:pathLst>
                  <a:path w="304261" h="901700">
                    <a:moveTo>
                      <a:pt x="304261" y="0"/>
                    </a:moveTo>
                    <a:lnTo>
                      <a:pt x="304261" y="901700"/>
                    </a:lnTo>
                    <a:lnTo>
                      <a:pt x="0" y="9017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nut 38"/>
              <p:cNvSpPr/>
              <p:nvPr/>
            </p:nvSpPr>
            <p:spPr>
              <a:xfrm>
                <a:off x="2669098" y="3076575"/>
                <a:ext cx="774700" cy="774700"/>
              </a:xfrm>
              <a:prstGeom prst="donut">
                <a:avLst>
                  <a:gd name="adj" fmla="val 5328"/>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Oval 39"/>
              <p:cNvSpPr/>
              <p:nvPr/>
            </p:nvSpPr>
            <p:spPr>
              <a:xfrm>
                <a:off x="2724660" y="3132137"/>
                <a:ext cx="663576" cy="6635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Box 56"/>
            <p:cNvSpPr txBox="1"/>
            <p:nvPr/>
          </p:nvSpPr>
          <p:spPr>
            <a:xfrm>
              <a:off x="5308523" y="5061964"/>
              <a:ext cx="2815105" cy="461665"/>
            </a:xfrm>
            <a:prstGeom prst="rect">
              <a:avLst/>
            </a:prstGeom>
            <a:noFill/>
          </p:spPr>
          <p:txBody>
            <a:bodyPr wrap="square" rtlCol="0">
              <a:spAutoFit/>
            </a:bodyPr>
            <a:lstStyle/>
            <a:p>
              <a:r>
                <a:rPr lang="en-US" sz="2400" b="1" dirty="0" smtClean="0">
                  <a:solidFill>
                    <a:srgbClr val="7030A0"/>
                  </a:solidFill>
                  <a:latin typeface="Agency FB" panose="020B0503020202020204" pitchFamily="34" charset="0"/>
                </a:rPr>
                <a:t>FORMATION</a:t>
              </a:r>
              <a:endParaRPr lang="en-US" sz="2400" b="1" dirty="0">
                <a:solidFill>
                  <a:srgbClr val="7030A0"/>
                </a:solidFill>
                <a:latin typeface="Agency FB" panose="020B0503020202020204" pitchFamily="34" charset="0"/>
              </a:endParaRPr>
            </a:p>
          </p:txBody>
        </p:sp>
        <p:sp>
          <p:nvSpPr>
            <p:cNvPr id="58" name="TextBox 57"/>
            <p:cNvSpPr txBox="1"/>
            <p:nvPr/>
          </p:nvSpPr>
          <p:spPr>
            <a:xfrm>
              <a:off x="5323771" y="5454374"/>
              <a:ext cx="4422187"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chemeClr val="bg2">
                      <a:lumMod val="10000"/>
                    </a:schemeClr>
                  </a:solidFill>
                  <a:latin typeface="Agency FB" panose="020B0503020202020204" pitchFamily="34" charset="0"/>
                </a:rPr>
                <a:t>Most technical committee applications ever received</a:t>
              </a:r>
              <a:endParaRPr lang="en-US" sz="1400" dirty="0">
                <a:solidFill>
                  <a:schemeClr val="bg2">
                    <a:lumMod val="50000"/>
                  </a:schemeClr>
                </a:solidFill>
                <a:latin typeface="Agency FB" panose="020B0503020202020204" pitchFamily="34" charset="0"/>
              </a:endParaRPr>
            </a:p>
          </p:txBody>
        </p:sp>
        <p:pic>
          <p:nvPicPr>
            <p:cNvPr id="65" name="Picture 2" descr="Image result for nfpa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3890" y="3759017"/>
              <a:ext cx="510391" cy="510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6559327" y="2792059"/>
            <a:ext cx="3540866" cy="1609504"/>
            <a:chOff x="6559327" y="2792059"/>
            <a:chExt cx="3540866" cy="1609504"/>
          </a:xfrm>
        </p:grpSpPr>
        <p:grpSp>
          <p:nvGrpSpPr>
            <p:cNvPr id="41" name="Group 40"/>
            <p:cNvGrpSpPr/>
            <p:nvPr/>
          </p:nvGrpSpPr>
          <p:grpSpPr>
            <a:xfrm>
              <a:off x="8486049" y="3160138"/>
              <a:ext cx="1614144" cy="1241425"/>
              <a:chOff x="2669098" y="3076575"/>
              <a:chExt cx="1614144" cy="1241425"/>
            </a:xfrm>
          </p:grpSpPr>
          <p:sp>
            <p:nvSpPr>
              <p:cNvPr id="42" name="Isosceles Triangle 41"/>
              <p:cNvSpPr/>
              <p:nvPr/>
            </p:nvSpPr>
            <p:spPr>
              <a:xfrm rot="5400000">
                <a:off x="3657400" y="3692158"/>
                <a:ext cx="182562" cy="1069122"/>
              </a:xfrm>
              <a:prstGeom prst="triangle">
                <a:avLst/>
              </a:prstGeom>
              <a:gradFill flip="none" rotWithShape="1">
                <a:gsLst>
                  <a:gs pos="0">
                    <a:schemeClr val="tx1">
                      <a:lumMod val="65000"/>
                      <a:lumOff val="35000"/>
                      <a:alpha val="0"/>
                    </a:schemeClr>
                  </a:gs>
                  <a:gs pos="100000">
                    <a:schemeClr val="tx1">
                      <a:lumMod val="75000"/>
                      <a:lumOff val="25000"/>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2752187" y="3416300"/>
                <a:ext cx="304261" cy="901700"/>
              </a:xfrm>
              <a:custGeom>
                <a:avLst/>
                <a:gdLst>
                  <a:gd name="connsiteX0" fmla="*/ 304261 w 304261"/>
                  <a:gd name="connsiteY0" fmla="*/ 0 h 901700"/>
                  <a:gd name="connsiteX1" fmla="*/ 304261 w 304261"/>
                  <a:gd name="connsiteY1" fmla="*/ 901700 h 901700"/>
                  <a:gd name="connsiteX2" fmla="*/ 0 w 304261"/>
                  <a:gd name="connsiteY2" fmla="*/ 901700 h 901700"/>
                </a:gdLst>
                <a:ahLst/>
                <a:cxnLst>
                  <a:cxn ang="0">
                    <a:pos x="connsiteX0" y="connsiteY0"/>
                  </a:cxn>
                  <a:cxn ang="0">
                    <a:pos x="connsiteX1" y="connsiteY1"/>
                  </a:cxn>
                  <a:cxn ang="0">
                    <a:pos x="connsiteX2" y="connsiteY2"/>
                  </a:cxn>
                </a:cxnLst>
                <a:rect l="l" t="t" r="r" b="b"/>
                <a:pathLst>
                  <a:path w="304261" h="901700">
                    <a:moveTo>
                      <a:pt x="304261" y="0"/>
                    </a:moveTo>
                    <a:lnTo>
                      <a:pt x="304261" y="901700"/>
                    </a:lnTo>
                    <a:lnTo>
                      <a:pt x="0" y="901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flipH="1">
                <a:off x="3056448" y="3416300"/>
                <a:ext cx="304261" cy="901700"/>
              </a:xfrm>
              <a:custGeom>
                <a:avLst/>
                <a:gdLst>
                  <a:gd name="connsiteX0" fmla="*/ 304261 w 304261"/>
                  <a:gd name="connsiteY0" fmla="*/ 0 h 901700"/>
                  <a:gd name="connsiteX1" fmla="*/ 304261 w 304261"/>
                  <a:gd name="connsiteY1" fmla="*/ 901700 h 901700"/>
                  <a:gd name="connsiteX2" fmla="*/ 0 w 304261"/>
                  <a:gd name="connsiteY2" fmla="*/ 901700 h 901700"/>
                </a:gdLst>
                <a:ahLst/>
                <a:cxnLst>
                  <a:cxn ang="0">
                    <a:pos x="connsiteX0" y="connsiteY0"/>
                  </a:cxn>
                  <a:cxn ang="0">
                    <a:pos x="connsiteX1" y="connsiteY1"/>
                  </a:cxn>
                  <a:cxn ang="0">
                    <a:pos x="connsiteX2" y="connsiteY2"/>
                  </a:cxn>
                </a:cxnLst>
                <a:rect l="l" t="t" r="r" b="b"/>
                <a:pathLst>
                  <a:path w="304261" h="901700">
                    <a:moveTo>
                      <a:pt x="304261" y="0"/>
                    </a:moveTo>
                    <a:lnTo>
                      <a:pt x="304261" y="901700"/>
                    </a:lnTo>
                    <a:lnTo>
                      <a:pt x="0" y="901700"/>
                    </a:ln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nut 44"/>
              <p:cNvSpPr/>
              <p:nvPr/>
            </p:nvSpPr>
            <p:spPr>
              <a:xfrm>
                <a:off x="2669098" y="3076575"/>
                <a:ext cx="774700" cy="774700"/>
              </a:xfrm>
              <a:prstGeom prst="donut">
                <a:avLst>
                  <a:gd name="adj" fmla="val 5328"/>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Oval 45"/>
              <p:cNvSpPr/>
              <p:nvPr/>
            </p:nvSpPr>
            <p:spPr>
              <a:xfrm>
                <a:off x="2724660" y="3132137"/>
                <a:ext cx="663576" cy="6635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p:cNvSpPr txBox="1"/>
            <p:nvPr/>
          </p:nvSpPr>
          <p:spPr>
            <a:xfrm>
              <a:off x="6559327" y="2792059"/>
              <a:ext cx="3371288" cy="461665"/>
            </a:xfrm>
            <a:prstGeom prst="rect">
              <a:avLst/>
            </a:prstGeom>
            <a:noFill/>
          </p:spPr>
          <p:txBody>
            <a:bodyPr wrap="square" rtlCol="0">
              <a:spAutoFit/>
            </a:bodyPr>
            <a:lstStyle/>
            <a:p>
              <a:r>
                <a:rPr lang="en-US" sz="2400" b="1" dirty="0" smtClean="0">
                  <a:solidFill>
                    <a:srgbClr val="FF6600"/>
                  </a:solidFill>
                  <a:latin typeface="Agency FB" panose="020B0503020202020204" pitchFamily="34" charset="0"/>
                </a:rPr>
                <a:t>CREATION</a:t>
              </a:r>
              <a:endParaRPr lang="en-US" sz="2400" b="1" dirty="0">
                <a:solidFill>
                  <a:srgbClr val="FF6600"/>
                </a:solidFill>
                <a:latin typeface="Agency FB" panose="020B0503020202020204" pitchFamily="34" charset="0"/>
              </a:endParaRPr>
            </a:p>
          </p:txBody>
        </p:sp>
        <p:sp>
          <p:nvSpPr>
            <p:cNvPr id="60" name="TextBox 59"/>
            <p:cNvSpPr txBox="1"/>
            <p:nvPr/>
          </p:nvSpPr>
          <p:spPr>
            <a:xfrm>
              <a:off x="6574576" y="3184469"/>
              <a:ext cx="196784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chemeClr val="bg2">
                      <a:lumMod val="10000"/>
                    </a:schemeClr>
                  </a:solidFill>
                  <a:latin typeface="Agency FB" panose="020B0503020202020204" pitchFamily="34" charset="0"/>
                </a:rPr>
                <a:t>Formal, balanced, and broad technical committee</a:t>
              </a:r>
            </a:p>
          </p:txBody>
        </p:sp>
        <p:pic>
          <p:nvPicPr>
            <p:cNvPr id="66" name="Picture 2" descr="Image result for nfpa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26921" y="3315537"/>
              <a:ext cx="510391" cy="510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8481935" y="1664038"/>
            <a:ext cx="4437435" cy="1883450"/>
            <a:chOff x="8481935" y="1664038"/>
            <a:chExt cx="4437435" cy="1883450"/>
          </a:xfrm>
        </p:grpSpPr>
        <p:grpSp>
          <p:nvGrpSpPr>
            <p:cNvPr id="68" name="Group 67"/>
            <p:cNvGrpSpPr/>
            <p:nvPr/>
          </p:nvGrpSpPr>
          <p:grpSpPr>
            <a:xfrm>
              <a:off x="10349824" y="2306063"/>
              <a:ext cx="1614144" cy="1241425"/>
              <a:chOff x="2669098" y="3076575"/>
              <a:chExt cx="1614144" cy="1241425"/>
            </a:xfrm>
          </p:grpSpPr>
          <p:sp>
            <p:nvSpPr>
              <p:cNvPr id="71" name="Isosceles Triangle 70"/>
              <p:cNvSpPr/>
              <p:nvPr/>
            </p:nvSpPr>
            <p:spPr>
              <a:xfrm rot="5400000">
                <a:off x="3657400" y="3692158"/>
                <a:ext cx="182562" cy="1069122"/>
              </a:xfrm>
              <a:prstGeom prst="triangle">
                <a:avLst/>
              </a:prstGeom>
              <a:gradFill flip="none" rotWithShape="1">
                <a:gsLst>
                  <a:gs pos="0">
                    <a:schemeClr val="tx1">
                      <a:lumMod val="65000"/>
                      <a:lumOff val="35000"/>
                      <a:alpha val="0"/>
                    </a:schemeClr>
                  </a:gs>
                  <a:gs pos="100000">
                    <a:schemeClr val="tx1">
                      <a:lumMod val="75000"/>
                      <a:lumOff val="25000"/>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2752187" y="3416300"/>
                <a:ext cx="304261" cy="901700"/>
              </a:xfrm>
              <a:custGeom>
                <a:avLst/>
                <a:gdLst>
                  <a:gd name="connsiteX0" fmla="*/ 304261 w 304261"/>
                  <a:gd name="connsiteY0" fmla="*/ 0 h 901700"/>
                  <a:gd name="connsiteX1" fmla="*/ 304261 w 304261"/>
                  <a:gd name="connsiteY1" fmla="*/ 901700 h 901700"/>
                  <a:gd name="connsiteX2" fmla="*/ 0 w 304261"/>
                  <a:gd name="connsiteY2" fmla="*/ 901700 h 901700"/>
                </a:gdLst>
                <a:ahLst/>
                <a:cxnLst>
                  <a:cxn ang="0">
                    <a:pos x="connsiteX0" y="connsiteY0"/>
                  </a:cxn>
                  <a:cxn ang="0">
                    <a:pos x="connsiteX1" y="connsiteY1"/>
                  </a:cxn>
                  <a:cxn ang="0">
                    <a:pos x="connsiteX2" y="connsiteY2"/>
                  </a:cxn>
                </a:cxnLst>
                <a:rect l="l" t="t" r="r" b="b"/>
                <a:pathLst>
                  <a:path w="304261" h="901700">
                    <a:moveTo>
                      <a:pt x="304261" y="0"/>
                    </a:moveTo>
                    <a:lnTo>
                      <a:pt x="304261" y="901700"/>
                    </a:lnTo>
                    <a:lnTo>
                      <a:pt x="0" y="90170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flipH="1">
                <a:off x="3056448" y="3416300"/>
                <a:ext cx="304261" cy="901700"/>
              </a:xfrm>
              <a:custGeom>
                <a:avLst/>
                <a:gdLst>
                  <a:gd name="connsiteX0" fmla="*/ 304261 w 304261"/>
                  <a:gd name="connsiteY0" fmla="*/ 0 h 901700"/>
                  <a:gd name="connsiteX1" fmla="*/ 304261 w 304261"/>
                  <a:gd name="connsiteY1" fmla="*/ 901700 h 901700"/>
                  <a:gd name="connsiteX2" fmla="*/ 0 w 304261"/>
                  <a:gd name="connsiteY2" fmla="*/ 901700 h 901700"/>
                </a:gdLst>
                <a:ahLst/>
                <a:cxnLst>
                  <a:cxn ang="0">
                    <a:pos x="connsiteX0" y="connsiteY0"/>
                  </a:cxn>
                  <a:cxn ang="0">
                    <a:pos x="connsiteX1" y="connsiteY1"/>
                  </a:cxn>
                  <a:cxn ang="0">
                    <a:pos x="connsiteX2" y="connsiteY2"/>
                  </a:cxn>
                </a:cxnLst>
                <a:rect l="l" t="t" r="r" b="b"/>
                <a:pathLst>
                  <a:path w="304261" h="901700">
                    <a:moveTo>
                      <a:pt x="304261" y="0"/>
                    </a:moveTo>
                    <a:lnTo>
                      <a:pt x="304261" y="901700"/>
                    </a:lnTo>
                    <a:lnTo>
                      <a:pt x="0" y="90170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onut 77"/>
              <p:cNvSpPr/>
              <p:nvPr/>
            </p:nvSpPr>
            <p:spPr>
              <a:xfrm>
                <a:off x="2669098" y="3076575"/>
                <a:ext cx="774700" cy="774700"/>
              </a:xfrm>
              <a:prstGeom prst="donut">
                <a:avLst>
                  <a:gd name="adj" fmla="val 5328"/>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Oval 78"/>
              <p:cNvSpPr/>
              <p:nvPr/>
            </p:nvSpPr>
            <p:spPr>
              <a:xfrm>
                <a:off x="2724660" y="3132137"/>
                <a:ext cx="663576" cy="6635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0" name="Picture 2" descr="Image result for nfpa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75955" y="2438217"/>
              <a:ext cx="510391" cy="510391"/>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8481935" y="1664038"/>
              <a:ext cx="2815105" cy="461665"/>
            </a:xfrm>
            <a:prstGeom prst="rect">
              <a:avLst/>
            </a:prstGeom>
            <a:noFill/>
          </p:spPr>
          <p:txBody>
            <a:bodyPr wrap="square" rtlCol="0">
              <a:spAutoFit/>
            </a:bodyPr>
            <a:lstStyle/>
            <a:p>
              <a:r>
                <a:rPr lang="en-US" sz="2400" b="1" dirty="0" smtClean="0">
                  <a:solidFill>
                    <a:schemeClr val="accent2">
                      <a:lumMod val="50000"/>
                    </a:schemeClr>
                  </a:solidFill>
                  <a:latin typeface="Agency FB" panose="020B0503020202020204" pitchFamily="34" charset="0"/>
                </a:rPr>
                <a:t>REVIEW</a:t>
              </a:r>
              <a:endParaRPr lang="en-US" sz="2400" b="1" dirty="0">
                <a:solidFill>
                  <a:schemeClr val="accent2">
                    <a:lumMod val="50000"/>
                  </a:schemeClr>
                </a:solidFill>
                <a:latin typeface="Agency FB" panose="020B0503020202020204" pitchFamily="34" charset="0"/>
              </a:endParaRPr>
            </a:p>
          </p:txBody>
        </p:sp>
        <p:sp>
          <p:nvSpPr>
            <p:cNvPr id="82" name="TextBox 81"/>
            <p:cNvSpPr txBox="1"/>
            <p:nvPr/>
          </p:nvSpPr>
          <p:spPr>
            <a:xfrm>
              <a:off x="8497183" y="2056448"/>
              <a:ext cx="4422187"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chemeClr val="bg2">
                      <a:lumMod val="10000"/>
                    </a:schemeClr>
                  </a:solidFill>
                  <a:latin typeface="Agency FB" panose="020B0503020202020204" pitchFamily="34" charset="0"/>
                </a:rPr>
                <a:t>Active Shooter Events and Issues</a:t>
              </a:r>
              <a:endParaRPr lang="en-US" sz="1400" dirty="0">
                <a:solidFill>
                  <a:schemeClr val="bg2">
                    <a:lumMod val="50000"/>
                  </a:schemeClr>
                </a:solidFill>
                <a:latin typeface="Agency FB" panose="020B0503020202020204" pitchFamily="34" charset="0"/>
              </a:endParaRPr>
            </a:p>
          </p:txBody>
        </p:sp>
      </p:grpSp>
      <p:grpSp>
        <p:nvGrpSpPr>
          <p:cNvPr id="24" name="Group 23"/>
          <p:cNvGrpSpPr/>
          <p:nvPr/>
        </p:nvGrpSpPr>
        <p:grpSpPr>
          <a:xfrm>
            <a:off x="6612310" y="638342"/>
            <a:ext cx="5245363" cy="1472603"/>
            <a:chOff x="6612310" y="638342"/>
            <a:chExt cx="5245363" cy="1472603"/>
          </a:xfrm>
        </p:grpSpPr>
        <p:grpSp>
          <p:nvGrpSpPr>
            <p:cNvPr id="83" name="Group 82"/>
            <p:cNvGrpSpPr/>
            <p:nvPr/>
          </p:nvGrpSpPr>
          <p:grpSpPr>
            <a:xfrm>
              <a:off x="6612310" y="869520"/>
              <a:ext cx="1614144" cy="1241425"/>
              <a:chOff x="2669098" y="3076575"/>
              <a:chExt cx="1614144" cy="1241425"/>
            </a:xfrm>
          </p:grpSpPr>
          <p:sp>
            <p:nvSpPr>
              <p:cNvPr id="84" name="Isosceles Triangle 83"/>
              <p:cNvSpPr/>
              <p:nvPr/>
            </p:nvSpPr>
            <p:spPr>
              <a:xfrm rot="5400000">
                <a:off x="3657400" y="3692158"/>
                <a:ext cx="182562" cy="1069122"/>
              </a:xfrm>
              <a:prstGeom prst="triangle">
                <a:avLst/>
              </a:prstGeom>
              <a:gradFill flip="none" rotWithShape="1">
                <a:gsLst>
                  <a:gs pos="0">
                    <a:schemeClr val="tx1">
                      <a:lumMod val="65000"/>
                      <a:lumOff val="35000"/>
                      <a:alpha val="0"/>
                    </a:schemeClr>
                  </a:gs>
                  <a:gs pos="100000">
                    <a:schemeClr val="tx1">
                      <a:lumMod val="75000"/>
                      <a:lumOff val="25000"/>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2752187" y="3416300"/>
                <a:ext cx="304261" cy="901700"/>
              </a:xfrm>
              <a:custGeom>
                <a:avLst/>
                <a:gdLst>
                  <a:gd name="connsiteX0" fmla="*/ 304261 w 304261"/>
                  <a:gd name="connsiteY0" fmla="*/ 0 h 901700"/>
                  <a:gd name="connsiteX1" fmla="*/ 304261 w 304261"/>
                  <a:gd name="connsiteY1" fmla="*/ 901700 h 901700"/>
                  <a:gd name="connsiteX2" fmla="*/ 0 w 304261"/>
                  <a:gd name="connsiteY2" fmla="*/ 901700 h 901700"/>
                </a:gdLst>
                <a:ahLst/>
                <a:cxnLst>
                  <a:cxn ang="0">
                    <a:pos x="connsiteX0" y="connsiteY0"/>
                  </a:cxn>
                  <a:cxn ang="0">
                    <a:pos x="connsiteX1" y="connsiteY1"/>
                  </a:cxn>
                  <a:cxn ang="0">
                    <a:pos x="connsiteX2" y="connsiteY2"/>
                  </a:cxn>
                </a:cxnLst>
                <a:rect l="l" t="t" r="r" b="b"/>
                <a:pathLst>
                  <a:path w="304261" h="901700">
                    <a:moveTo>
                      <a:pt x="304261" y="0"/>
                    </a:moveTo>
                    <a:lnTo>
                      <a:pt x="304261" y="901700"/>
                    </a:lnTo>
                    <a:lnTo>
                      <a:pt x="0" y="90170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flipH="1">
                <a:off x="3056448" y="3416300"/>
                <a:ext cx="304261" cy="901700"/>
              </a:xfrm>
              <a:custGeom>
                <a:avLst/>
                <a:gdLst>
                  <a:gd name="connsiteX0" fmla="*/ 304261 w 304261"/>
                  <a:gd name="connsiteY0" fmla="*/ 0 h 901700"/>
                  <a:gd name="connsiteX1" fmla="*/ 304261 w 304261"/>
                  <a:gd name="connsiteY1" fmla="*/ 901700 h 901700"/>
                  <a:gd name="connsiteX2" fmla="*/ 0 w 304261"/>
                  <a:gd name="connsiteY2" fmla="*/ 901700 h 901700"/>
                </a:gdLst>
                <a:ahLst/>
                <a:cxnLst>
                  <a:cxn ang="0">
                    <a:pos x="connsiteX0" y="connsiteY0"/>
                  </a:cxn>
                  <a:cxn ang="0">
                    <a:pos x="connsiteX1" y="connsiteY1"/>
                  </a:cxn>
                  <a:cxn ang="0">
                    <a:pos x="connsiteX2" y="connsiteY2"/>
                  </a:cxn>
                </a:cxnLst>
                <a:rect l="l" t="t" r="r" b="b"/>
                <a:pathLst>
                  <a:path w="304261" h="901700">
                    <a:moveTo>
                      <a:pt x="304261" y="0"/>
                    </a:moveTo>
                    <a:lnTo>
                      <a:pt x="304261" y="901700"/>
                    </a:lnTo>
                    <a:lnTo>
                      <a:pt x="0" y="90170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onut 86"/>
              <p:cNvSpPr/>
              <p:nvPr/>
            </p:nvSpPr>
            <p:spPr>
              <a:xfrm>
                <a:off x="2669098" y="3076575"/>
                <a:ext cx="774700" cy="774700"/>
              </a:xfrm>
              <a:prstGeom prst="donut">
                <a:avLst>
                  <a:gd name="adj" fmla="val 532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Oval 87"/>
              <p:cNvSpPr/>
              <p:nvPr/>
            </p:nvSpPr>
            <p:spPr>
              <a:xfrm>
                <a:off x="2724660" y="3132137"/>
                <a:ext cx="663576" cy="6635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9" name="Picture 2" descr="Image result for nfpa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8441" y="1001674"/>
              <a:ext cx="510391" cy="510391"/>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7420238" y="638342"/>
              <a:ext cx="2815105" cy="461665"/>
            </a:xfrm>
            <a:prstGeom prst="rect">
              <a:avLst/>
            </a:prstGeom>
            <a:noFill/>
          </p:spPr>
          <p:txBody>
            <a:bodyPr wrap="square" rtlCol="0">
              <a:spAutoFit/>
            </a:bodyPr>
            <a:lstStyle/>
            <a:p>
              <a:r>
                <a:rPr lang="en-US" sz="2400" b="1" dirty="0" smtClean="0">
                  <a:solidFill>
                    <a:schemeClr val="tx2">
                      <a:lumMod val="50000"/>
                    </a:schemeClr>
                  </a:solidFill>
                  <a:latin typeface="Agency FB" panose="020B0503020202020204" pitchFamily="34" charset="0"/>
                </a:rPr>
                <a:t>PROVISIONAL CREATION</a:t>
              </a:r>
              <a:endParaRPr lang="en-US" sz="2400" b="1" dirty="0">
                <a:solidFill>
                  <a:schemeClr val="tx2">
                    <a:lumMod val="50000"/>
                  </a:schemeClr>
                </a:solidFill>
                <a:latin typeface="Agency FB" panose="020B0503020202020204" pitchFamily="34" charset="0"/>
              </a:endParaRPr>
            </a:p>
          </p:txBody>
        </p:sp>
        <p:sp>
          <p:nvSpPr>
            <p:cNvPr id="92" name="TextBox 91"/>
            <p:cNvSpPr txBox="1"/>
            <p:nvPr/>
          </p:nvSpPr>
          <p:spPr>
            <a:xfrm>
              <a:off x="7435486" y="1030752"/>
              <a:ext cx="4422187"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chemeClr val="bg2">
                      <a:lumMod val="10000"/>
                    </a:schemeClr>
                  </a:solidFill>
                  <a:latin typeface="Agency FB" panose="020B0503020202020204" pitchFamily="34" charset="0"/>
                </a:rPr>
                <a:t>Standard created</a:t>
              </a:r>
              <a:endParaRPr lang="en-US" sz="1400" dirty="0">
                <a:solidFill>
                  <a:schemeClr val="bg2">
                    <a:lumMod val="50000"/>
                  </a:schemeClr>
                </a:solidFill>
                <a:latin typeface="Agency FB" panose="020B0503020202020204" pitchFamily="34" charset="0"/>
              </a:endParaRPr>
            </a:p>
          </p:txBody>
        </p:sp>
      </p:grpSp>
      <p:pic>
        <p:nvPicPr>
          <p:cNvPr id="95" name="Picture 94"/>
          <p:cNvPicPr>
            <a:picLocks noChangeAspect="1"/>
          </p:cNvPicPr>
          <p:nvPr/>
        </p:nvPicPr>
        <p:blipFill>
          <a:blip r:embed="rId7"/>
          <a:stretch>
            <a:fillRect/>
          </a:stretch>
        </p:blipFill>
        <p:spPr>
          <a:xfrm>
            <a:off x="3031112" y="1255883"/>
            <a:ext cx="2157030" cy="2157030"/>
          </a:xfrm>
          <a:prstGeom prst="rect">
            <a:avLst/>
          </a:prstGeom>
        </p:spPr>
      </p:pic>
    </p:spTree>
    <p:extLst>
      <p:ext uri="{BB962C8B-B14F-4D97-AF65-F5344CB8AC3E}">
        <p14:creationId xmlns:p14="http://schemas.microsoft.com/office/powerpoint/2010/main" val="90188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Isosceles Triangle 54">
            <a:extLst>
              <a:ext uri="{FF2B5EF4-FFF2-40B4-BE49-F238E27FC236}">
                <a16:creationId xmlns:a16="http://schemas.microsoft.com/office/drawing/2014/main" id="{4B64522A-5CE6-4AE1-8901-504EFF9AF7F9}"/>
              </a:ext>
            </a:extLst>
          </p:cNvPr>
          <p:cNvSpPr/>
          <p:nvPr/>
        </p:nvSpPr>
        <p:spPr>
          <a:xfrm flipH="1" flipV="1">
            <a:off x="3431583" y="0"/>
            <a:ext cx="8760417" cy="6858000"/>
          </a:xfrm>
          <a:prstGeom prst="triangle">
            <a:avLst>
              <a:gd name="adj" fmla="val 65014"/>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Parallelogram 93">
            <a:extLst>
              <a:ext uri="{FF2B5EF4-FFF2-40B4-BE49-F238E27FC236}">
                <a16:creationId xmlns:a16="http://schemas.microsoft.com/office/drawing/2014/main" id="{B4224435-83E9-471C-9E87-0EF9A75D16F5}"/>
              </a:ext>
            </a:extLst>
          </p:cNvPr>
          <p:cNvSpPr/>
          <p:nvPr/>
        </p:nvSpPr>
        <p:spPr>
          <a:xfrm flipH="1">
            <a:off x="-698938" y="0"/>
            <a:ext cx="12890938" cy="6898634"/>
          </a:xfrm>
          <a:prstGeom prst="parallelogram">
            <a:avLst>
              <a:gd name="adj" fmla="val 70048"/>
            </a:avLst>
          </a:prstGeom>
          <a:solidFill>
            <a:schemeClr val="tx1">
              <a:lumMod val="75000"/>
              <a:lumOff val="2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Isosceles Triangle 53">
            <a:extLst>
              <a:ext uri="{FF2B5EF4-FFF2-40B4-BE49-F238E27FC236}">
                <a16:creationId xmlns:a16="http://schemas.microsoft.com/office/drawing/2014/main" id="{4784915E-DA93-4EB5-BFA5-0D7F30D093D5}"/>
              </a:ext>
            </a:extLst>
          </p:cNvPr>
          <p:cNvSpPr/>
          <p:nvPr/>
        </p:nvSpPr>
        <p:spPr>
          <a:xfrm>
            <a:off x="140512" y="0"/>
            <a:ext cx="12051487" cy="6858000"/>
          </a:xfrm>
          <a:prstGeom prst="triangle">
            <a:avLst>
              <a:gd name="adj" fmla="val 89184"/>
            </a:avLst>
          </a:prstGeom>
          <a:solidFill>
            <a:srgbClr val="171717">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3" name="Rectangle 92">
            <a:extLst>
              <a:ext uri="{FF2B5EF4-FFF2-40B4-BE49-F238E27FC236}">
                <a16:creationId xmlns:a16="http://schemas.microsoft.com/office/drawing/2014/main" id="{7688B752-8315-4453-9411-2B5CAB04047D}"/>
              </a:ext>
            </a:extLst>
          </p:cNvPr>
          <p:cNvSpPr/>
          <p:nvPr/>
        </p:nvSpPr>
        <p:spPr>
          <a:xfrm rot="2700000">
            <a:off x="-2541303" y="-319232"/>
            <a:ext cx="7200000" cy="7200000"/>
          </a:xfrm>
          <a:prstGeom prst="rect">
            <a:avLst/>
          </a:prstGeom>
          <a:solidFill>
            <a:schemeClr val="tx1">
              <a:lumMod val="75000"/>
              <a:lumOff val="25000"/>
            </a:schemeClr>
          </a:solidFill>
          <a:ln>
            <a:noFill/>
          </a:ln>
          <a:effectLst>
            <a:outerShdw blurRad="1397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Isosceles Triangle 101">
            <a:extLst>
              <a:ext uri="{FF2B5EF4-FFF2-40B4-BE49-F238E27FC236}">
                <a16:creationId xmlns:a16="http://schemas.microsoft.com/office/drawing/2014/main" id="{BB0C6EDE-DB73-467E-B1DF-595617EBAF38}"/>
              </a:ext>
            </a:extLst>
          </p:cNvPr>
          <p:cNvSpPr/>
          <p:nvPr/>
        </p:nvSpPr>
        <p:spPr>
          <a:xfrm flipH="1" flipV="1">
            <a:off x="-926724" y="-40634"/>
            <a:ext cx="12825865" cy="6858000"/>
          </a:xfrm>
          <a:prstGeom prst="triangle">
            <a:avLst>
              <a:gd name="adj" fmla="val 0"/>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1" name="TextBox 100"/>
          <p:cNvSpPr txBox="1"/>
          <p:nvPr/>
        </p:nvSpPr>
        <p:spPr>
          <a:xfrm>
            <a:off x="0" y="178427"/>
            <a:ext cx="11394040" cy="584775"/>
          </a:xfrm>
          <a:prstGeom prst="rect">
            <a:avLst/>
          </a:prstGeom>
          <a:solidFill>
            <a:schemeClr val="bg1">
              <a:lumMod val="50000"/>
              <a:alpha val="84000"/>
            </a:schemeClr>
          </a:solid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3200" spc="600" noProof="0" dirty="0" smtClean="0">
                <a:solidFill>
                  <a:prstClr val="white"/>
                </a:solidFill>
                <a:effectLst>
                  <a:outerShdw blurRad="38100" dist="38100" dir="2700000" algn="tl">
                    <a:srgbClr val="000000">
                      <a:alpha val="43137"/>
                    </a:srgbClr>
                  </a:outerShdw>
                </a:effectLst>
                <a:latin typeface="Century Gothic" panose="020B0502020202020204" pitchFamily="34" charset="0"/>
              </a:rPr>
              <a:t>NFPA 3000 Working Group</a:t>
            </a:r>
            <a:endParaRPr kumimoji="0" lang="en-US" sz="32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2" name="Rounded Rectangle 11"/>
          <p:cNvSpPr/>
          <p:nvPr/>
        </p:nvSpPr>
        <p:spPr>
          <a:xfrm>
            <a:off x="1886051" y="1063009"/>
            <a:ext cx="4611329" cy="747251"/>
          </a:xfrm>
          <a:prstGeom prst="roundRect">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55 – Member NFPA Technical Committee</a:t>
            </a:r>
            <a:endParaRPr lang="en-US" sz="2000" b="1" dirty="0"/>
          </a:p>
        </p:txBody>
      </p:sp>
      <p:grpSp>
        <p:nvGrpSpPr>
          <p:cNvPr id="13" name="Group 12"/>
          <p:cNvGrpSpPr/>
          <p:nvPr/>
        </p:nvGrpSpPr>
        <p:grpSpPr>
          <a:xfrm>
            <a:off x="3640141" y="2505222"/>
            <a:ext cx="6579371" cy="935276"/>
            <a:chOff x="1569296" y="1325342"/>
            <a:chExt cx="8402606" cy="1498090"/>
          </a:xfrm>
          <a:solidFill>
            <a:schemeClr val="accent2">
              <a:lumMod val="60000"/>
              <a:lumOff val="40000"/>
            </a:schemeClr>
          </a:solidFill>
        </p:grpSpPr>
        <p:sp>
          <p:nvSpPr>
            <p:cNvPr id="14" name="Rounded Rectangle 13"/>
            <p:cNvSpPr/>
            <p:nvPr/>
          </p:nvSpPr>
          <p:spPr>
            <a:xfrm>
              <a:off x="1569296" y="1325342"/>
              <a:ext cx="8402606" cy="1498090"/>
            </a:xfrm>
            <a:prstGeom prst="roundRect">
              <a:avLst>
                <a:gd name="adj" fmla="val 10000"/>
              </a:avLst>
            </a:prstGeom>
            <a:grpFill/>
          </p:spPr>
          <p:style>
            <a:lnRef idx="1">
              <a:schemeClr val="dk1"/>
            </a:lnRef>
            <a:fillRef idx="2">
              <a:schemeClr val="dk1"/>
            </a:fillRef>
            <a:effectRef idx="1">
              <a:schemeClr val="dk1"/>
            </a:effectRef>
            <a:fontRef idx="minor">
              <a:schemeClr val="dk1">
                <a:hueOff val="0"/>
                <a:satOff val="0"/>
                <a:lumOff val="0"/>
                <a:alphaOff val="0"/>
              </a:schemeClr>
            </a:fontRef>
          </p:style>
        </p:sp>
        <p:sp>
          <p:nvSpPr>
            <p:cNvPr id="15" name="Rounded Rectangle 4"/>
            <p:cNvSpPr/>
            <p:nvPr/>
          </p:nvSpPr>
          <p:spPr>
            <a:xfrm>
              <a:off x="1613174" y="1369220"/>
              <a:ext cx="8314850" cy="141033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kern="1200" dirty="0" smtClean="0"/>
                <a:t>Representatives from law enforcement, fire, EMS, emergency management, facility management, healthcare officials, higher education administration, and private security</a:t>
              </a:r>
              <a:endParaRPr lang="en-US" kern="1200" dirty="0"/>
            </a:p>
          </p:txBody>
        </p:sp>
      </p:grpSp>
      <p:grpSp>
        <p:nvGrpSpPr>
          <p:cNvPr id="16" name="Group 15"/>
          <p:cNvGrpSpPr/>
          <p:nvPr/>
        </p:nvGrpSpPr>
        <p:grpSpPr>
          <a:xfrm>
            <a:off x="3616654" y="3573371"/>
            <a:ext cx="6602858" cy="861386"/>
            <a:chOff x="1668161" y="3320406"/>
            <a:chExt cx="8344552" cy="1379736"/>
          </a:xfrm>
          <a:solidFill>
            <a:schemeClr val="accent2">
              <a:lumMod val="60000"/>
              <a:lumOff val="40000"/>
            </a:schemeClr>
          </a:solidFill>
        </p:grpSpPr>
        <p:sp>
          <p:nvSpPr>
            <p:cNvPr id="17" name="Rounded Rectangle 16"/>
            <p:cNvSpPr/>
            <p:nvPr/>
          </p:nvSpPr>
          <p:spPr>
            <a:xfrm>
              <a:off x="1668161" y="3320406"/>
              <a:ext cx="8344552" cy="1379736"/>
            </a:xfrm>
            <a:prstGeom prst="roundRect">
              <a:avLst>
                <a:gd name="adj" fmla="val 10000"/>
              </a:avLst>
            </a:prstGeom>
            <a:grpFill/>
          </p:spPr>
          <p:style>
            <a:lnRef idx="1">
              <a:schemeClr val="dk1"/>
            </a:lnRef>
            <a:fillRef idx="2">
              <a:schemeClr val="dk1"/>
            </a:fillRef>
            <a:effectRef idx="1">
              <a:schemeClr val="dk1"/>
            </a:effectRef>
            <a:fontRef idx="minor">
              <a:schemeClr val="dk1">
                <a:hueOff val="0"/>
                <a:satOff val="0"/>
                <a:lumOff val="0"/>
                <a:alphaOff val="0"/>
              </a:schemeClr>
            </a:fontRef>
          </p:style>
        </p:sp>
        <p:sp>
          <p:nvSpPr>
            <p:cNvPr id="18" name="Rounded Rectangle 6"/>
            <p:cNvSpPr/>
            <p:nvPr/>
          </p:nvSpPr>
          <p:spPr>
            <a:xfrm>
              <a:off x="1697843" y="3533235"/>
              <a:ext cx="8285186" cy="954076"/>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kern="1200" dirty="0" smtClean="0"/>
                <a:t>Agencies represented: </a:t>
              </a:r>
              <a:br>
                <a:rPr lang="en-US" kern="1200" dirty="0" smtClean="0"/>
              </a:br>
              <a:r>
                <a:rPr lang="en-US" kern="1200" dirty="0" smtClean="0"/>
                <a:t>FEMA, DHS, DOJ, DOD, FBI, IACP, IAFC, </a:t>
              </a:r>
              <a:br>
                <a:rPr lang="en-US" kern="1200" dirty="0" smtClean="0"/>
              </a:br>
              <a:r>
                <a:rPr lang="en-US" kern="1200" dirty="0" smtClean="0"/>
                <a:t>NAEMT, IAFF, IAEM, and others</a:t>
              </a:r>
              <a:endParaRPr lang="en-US" kern="1200" dirty="0"/>
            </a:p>
          </p:txBody>
        </p:sp>
      </p:grpSp>
      <p:cxnSp>
        <p:nvCxnSpPr>
          <p:cNvPr id="19" name="Elbow Connector 18"/>
          <p:cNvCxnSpPr>
            <a:endCxn id="14" idx="1"/>
          </p:cNvCxnSpPr>
          <p:nvPr/>
        </p:nvCxnSpPr>
        <p:spPr>
          <a:xfrm rot="5400000">
            <a:off x="3334629" y="2115773"/>
            <a:ext cx="1162600" cy="551575"/>
          </a:xfrm>
          <a:prstGeom prst="bentConnector4">
            <a:avLst>
              <a:gd name="adj1" fmla="val 29888"/>
              <a:gd name="adj2" fmla="val 146793"/>
            </a:avLst>
          </a:prstGeom>
        </p:spPr>
        <p:style>
          <a:lnRef idx="3">
            <a:schemeClr val="dk1"/>
          </a:lnRef>
          <a:fillRef idx="0">
            <a:schemeClr val="dk1"/>
          </a:fillRef>
          <a:effectRef idx="2">
            <a:schemeClr val="dk1"/>
          </a:effectRef>
          <a:fontRef idx="minor">
            <a:schemeClr val="tx1"/>
          </a:fontRef>
        </p:style>
      </p:cxnSp>
      <p:cxnSp>
        <p:nvCxnSpPr>
          <p:cNvPr id="20" name="Elbow Connector 19"/>
          <p:cNvCxnSpPr>
            <a:stCxn id="12" idx="2"/>
            <a:endCxn id="17" idx="1"/>
          </p:cNvCxnSpPr>
          <p:nvPr/>
        </p:nvCxnSpPr>
        <p:spPr>
          <a:xfrm rot="5400000">
            <a:off x="2807283" y="2619631"/>
            <a:ext cx="2193804" cy="575062"/>
          </a:xfrm>
          <a:prstGeom prst="bentConnector4">
            <a:avLst>
              <a:gd name="adj1" fmla="val 15982"/>
              <a:gd name="adj2" fmla="val 139752"/>
            </a:avLst>
          </a:prstGeom>
        </p:spPr>
        <p:style>
          <a:lnRef idx="3">
            <a:schemeClr val="dk1"/>
          </a:lnRef>
          <a:fillRef idx="0">
            <a:schemeClr val="dk1"/>
          </a:fillRef>
          <a:effectRef idx="2">
            <a:schemeClr val="dk1"/>
          </a:effectRef>
          <a:fontRef idx="minor">
            <a:schemeClr val="tx1"/>
          </a:fontRef>
        </p:style>
      </p:cxnSp>
      <p:pic>
        <p:nvPicPr>
          <p:cNvPr id="6150" name="Picture 6" descr="Image result for fem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4498" y="478259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department of justic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546" y="58140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department of DEFENS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425" y="4783868"/>
            <a:ext cx="915162" cy="9144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FBI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099" y="4779089"/>
            <a:ext cx="887767" cy="91440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mage result for IACP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6175" y="4783868"/>
            <a:ext cx="896470" cy="91440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Image result for IAFC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9101" y="4815975"/>
            <a:ext cx="833240" cy="91440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Image result for NAEMT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3106" y="5806311"/>
            <a:ext cx="27709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Image result for IAFF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1909" y="580631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Image result for iaem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98302" y="5693489"/>
            <a:ext cx="1314449"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767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0" y="-25400"/>
            <a:ext cx="12192000" cy="68834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p:cNvSpPr/>
          <p:nvPr/>
        </p:nvSpPr>
        <p:spPr>
          <a:xfrm flipH="1" flipV="1">
            <a:off x="6057900" y="-25400"/>
            <a:ext cx="6134100" cy="6883400"/>
          </a:xfrm>
          <a:prstGeom prst="rtTriangle">
            <a:avLst/>
          </a:prstGeom>
          <a:gradFill>
            <a:gsLst>
              <a:gs pos="100000">
                <a:schemeClr val="bg1">
                  <a:alpha val="10000"/>
                </a:schemeClr>
              </a:gs>
              <a:gs pos="0">
                <a:schemeClr val="bg1">
                  <a:alpha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sp>
        <p:nvSpPr>
          <p:cNvPr id="3" name="TextBox 2"/>
          <p:cNvSpPr txBox="1"/>
          <p:nvPr/>
        </p:nvSpPr>
        <p:spPr>
          <a:xfrm>
            <a:off x="1066800" y="960362"/>
            <a:ext cx="9055100" cy="523220"/>
          </a:xfrm>
          <a:prstGeom prst="rect">
            <a:avLst/>
          </a:prstGeom>
          <a:noFill/>
        </p:spPr>
        <p:txBody>
          <a:bodyPr wrap="square" rtlCol="0">
            <a:spAutoFit/>
          </a:bodyPr>
          <a:lstStyle/>
          <a:p>
            <a:r>
              <a:rPr lang="en-US" sz="2800" dirty="0" smtClean="0">
                <a:solidFill>
                  <a:schemeClr val="bg1"/>
                </a:solidFill>
                <a:latin typeface="Century Gothic" panose="020B0502020202020204" pitchFamily="34" charset="0"/>
              </a:rPr>
              <a:t>SINGLE SET OF REQUIREMENTS</a:t>
            </a:r>
            <a:endParaRPr lang="en-US" sz="2800" dirty="0">
              <a:solidFill>
                <a:schemeClr val="bg1"/>
              </a:solidFill>
              <a:latin typeface="Century Gothic" panose="020B0502020202020204" pitchFamily="34" charset="0"/>
            </a:endParaRPr>
          </a:p>
        </p:txBody>
      </p:sp>
      <p:sp>
        <p:nvSpPr>
          <p:cNvPr id="54" name="TextBox 53"/>
          <p:cNvSpPr txBox="1"/>
          <p:nvPr/>
        </p:nvSpPr>
        <p:spPr>
          <a:xfrm>
            <a:off x="2072193" y="1584068"/>
            <a:ext cx="9055100" cy="707886"/>
          </a:xfrm>
          <a:prstGeom prst="rect">
            <a:avLst/>
          </a:prstGeom>
          <a:noFill/>
        </p:spPr>
        <p:txBody>
          <a:bodyPr wrap="square" rtlCol="0">
            <a:spAutoFit/>
          </a:bodyPr>
          <a:lstStyle/>
          <a:p>
            <a:r>
              <a:rPr lang="en-US" sz="2000" dirty="0" smtClean="0">
                <a:solidFill>
                  <a:schemeClr val="bg1"/>
                </a:solidFill>
                <a:latin typeface="Century Gothic" panose="020B0502020202020204" pitchFamily="34" charset="0"/>
              </a:rPr>
              <a:t>Whole community addressing unified command, integrated response, and planned recovery</a:t>
            </a:r>
            <a:endParaRPr lang="en-US" sz="2000"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4E0A36CE-8C05-44C1-B621-DC211B144509}"/>
              </a:ext>
            </a:extLst>
          </p:cNvPr>
          <p:cNvSpPr txBox="1"/>
          <p:nvPr/>
        </p:nvSpPr>
        <p:spPr>
          <a:xfrm>
            <a:off x="123971" y="105427"/>
            <a:ext cx="7435778" cy="646331"/>
          </a:xfrm>
          <a:prstGeom prst="rect">
            <a:avLst/>
          </a:prstGeom>
          <a:noFill/>
        </p:spPr>
        <p:txBody>
          <a:bodyPr wrap="square" rtlCol="0">
            <a:spAutoFit/>
          </a:bodyPr>
          <a:lstStyle/>
          <a:p>
            <a:r>
              <a:rPr lang="en-IN" sz="3600" spc="300" dirty="0" smtClean="0">
                <a:solidFill>
                  <a:schemeClr val="bg1">
                    <a:lumMod val="75000"/>
                  </a:schemeClr>
                </a:solidFill>
                <a:latin typeface="Bebas Neue Bold" panose="020B0606020202050201" pitchFamily="34" charset="0"/>
              </a:rPr>
              <a:t>FOUR PRIMARY COMPONENTS</a:t>
            </a:r>
            <a:endParaRPr lang="en-IN" sz="3600" spc="300" dirty="0">
              <a:solidFill>
                <a:schemeClr val="bg1">
                  <a:lumMod val="75000"/>
                </a:schemeClr>
              </a:solidFill>
              <a:latin typeface="Bebas Neue Bold" panose="020B0606020202050201" pitchFamily="34" charset="0"/>
            </a:endParaRPr>
          </a:p>
        </p:txBody>
      </p:sp>
      <p:sp>
        <p:nvSpPr>
          <p:cNvPr id="14" name="Rectangle 13">
            <a:extLst>
              <a:ext uri="{FF2B5EF4-FFF2-40B4-BE49-F238E27FC236}">
                <a16:creationId xmlns:a16="http://schemas.microsoft.com/office/drawing/2014/main" id="{8CA645BC-0252-41F9-B543-971241008CDE}"/>
              </a:ext>
            </a:extLst>
          </p:cNvPr>
          <p:cNvSpPr/>
          <p:nvPr/>
        </p:nvSpPr>
        <p:spPr>
          <a:xfrm>
            <a:off x="0" y="816366"/>
            <a:ext cx="7400260" cy="45719"/>
          </a:xfrm>
          <a:prstGeom prst="rect">
            <a:avLst/>
          </a:prstGeom>
          <a:gradFill flip="none" rotWithShape="1">
            <a:gsLst>
              <a:gs pos="0">
                <a:schemeClr val="bg1">
                  <a:alpha val="0"/>
                </a:schemeClr>
              </a:gs>
              <a:gs pos="49000">
                <a:srgbClr val="33CCFF"/>
              </a:gs>
              <a:gs pos="100000">
                <a:srgbClr val="CC0099"/>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5" name="Picture 14"/>
          <p:cNvPicPr>
            <a:picLocks noChangeAspect="1"/>
          </p:cNvPicPr>
          <p:nvPr/>
        </p:nvPicPr>
        <p:blipFill>
          <a:blip r:embed="rId6"/>
          <a:stretch>
            <a:fillRect/>
          </a:stretch>
        </p:blipFill>
        <p:spPr>
          <a:xfrm>
            <a:off x="2323005" y="2865547"/>
            <a:ext cx="6542690" cy="2600393"/>
          </a:xfrm>
          <a:prstGeom prst="rect">
            <a:avLst/>
          </a:prstGeom>
        </p:spPr>
      </p:pic>
    </p:spTree>
    <p:extLst>
      <p:ext uri="{BB962C8B-B14F-4D97-AF65-F5344CB8AC3E}">
        <p14:creationId xmlns:p14="http://schemas.microsoft.com/office/powerpoint/2010/main" val="420385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12031" b="3281"/>
          <a:stretch/>
        </p:blipFill>
        <p:spPr>
          <a:xfrm>
            <a:off x="0" y="-38100"/>
            <a:ext cx="12192000" cy="6883400"/>
          </a:xfrm>
          <a:prstGeom prst="rect">
            <a:avLst/>
          </a:prstGeom>
        </p:spPr>
      </p:pic>
      <p:sp>
        <p:nvSpPr>
          <p:cNvPr id="21" name="Rectangle 20"/>
          <p:cNvSpPr/>
          <p:nvPr/>
        </p:nvSpPr>
        <p:spPr>
          <a:xfrm>
            <a:off x="0" y="-38100"/>
            <a:ext cx="12192000" cy="6883400"/>
          </a:xfrm>
          <a:prstGeom prst="rect">
            <a:avLst/>
          </a:prstGeom>
          <a:gradFill flip="none" rotWithShape="1">
            <a:gsLst>
              <a:gs pos="13000">
                <a:srgbClr val="002060">
                  <a:alpha val="85000"/>
                </a:srgbClr>
              </a:gs>
              <a:gs pos="100000">
                <a:srgbClr val="00B0F0">
                  <a:alpha val="69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495300" y="1460500"/>
            <a:ext cx="9588500" cy="1431161"/>
            <a:chOff x="495300" y="1460500"/>
            <a:chExt cx="9588500" cy="1431161"/>
          </a:xfrm>
        </p:grpSpPr>
        <p:sp>
          <p:nvSpPr>
            <p:cNvPr id="22" name="TextBox 21"/>
            <p:cNvSpPr txBox="1"/>
            <p:nvPr/>
          </p:nvSpPr>
          <p:spPr>
            <a:xfrm>
              <a:off x="495300" y="1460500"/>
              <a:ext cx="9525000" cy="1200329"/>
            </a:xfrm>
            <a:prstGeom prst="rect">
              <a:avLst/>
            </a:prstGeom>
            <a:noFill/>
          </p:spPr>
          <p:txBody>
            <a:bodyPr wrap="square" rtlCol="0">
              <a:spAutoFit/>
            </a:bodyPr>
            <a:lstStyle/>
            <a:p>
              <a:r>
                <a:rPr lang="en-US" sz="72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LESSONS LEARNED</a:t>
              </a:r>
              <a:endParaRPr lang="en-US" sz="72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4" name="TextBox 23"/>
            <p:cNvSpPr txBox="1"/>
            <p:nvPr/>
          </p:nvSpPr>
          <p:spPr>
            <a:xfrm>
              <a:off x="558800" y="2429996"/>
              <a:ext cx="9525000" cy="461665"/>
            </a:xfrm>
            <a:prstGeom prst="rect">
              <a:avLst/>
            </a:prstGeom>
            <a:noFill/>
          </p:spPr>
          <p:txBody>
            <a:bodyPr wrap="square" rtlCol="0">
              <a:spAutoFit/>
            </a:bodyPr>
            <a:lstStyle/>
            <a:p>
              <a:r>
                <a:rPr lang="en-US" sz="2400" spc="600" dirty="0" smtClean="0">
                  <a:solidFill>
                    <a:schemeClr val="bg1"/>
                  </a:solidFill>
                  <a:effectLst>
                    <a:outerShdw blurRad="38100" dist="38100" dir="2700000" algn="tl">
                      <a:srgbClr val="000000">
                        <a:alpha val="43137"/>
                      </a:srgbClr>
                    </a:outerShdw>
                  </a:effectLst>
                  <a:latin typeface="Century Gothic" panose="020B0502020202020204" pitchFamily="34" charset="0"/>
                </a:rPr>
                <a:t>FROM RECENT ACTIVE SHOOTER INCIDENTS</a:t>
              </a:r>
              <a:endParaRPr lang="en-US" sz="2400" spc="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
        <p:nvSpPr>
          <p:cNvPr id="26" name="TextBox 25"/>
          <p:cNvSpPr txBox="1"/>
          <p:nvPr/>
        </p:nvSpPr>
        <p:spPr>
          <a:xfrm>
            <a:off x="3422650" y="3968234"/>
            <a:ext cx="5346700" cy="1569660"/>
          </a:xfrm>
          <a:prstGeom prst="rect">
            <a:avLst/>
          </a:prstGeom>
          <a:noFill/>
        </p:spPr>
        <p:txBody>
          <a:bodyPr wrap="square" rtlCol="0">
            <a:spAutoFit/>
          </a:bodyPr>
          <a:lstStyle/>
          <a:p>
            <a:pPr algn="just"/>
            <a:r>
              <a:rPr lang="en-US" sz="2400" spc="600" dirty="0" smtClean="0">
                <a:solidFill>
                  <a:schemeClr val="bg1"/>
                </a:solidFill>
                <a:latin typeface="Century Gothic" panose="020B0502020202020204" pitchFamily="34" charset="0"/>
              </a:rPr>
              <a:t>HISTORY REPEATS ITSELF ENDLESSLY FOR THOSE WHO ARE UNWILLING TO LEARN FROM THE PAST. </a:t>
            </a:r>
          </a:p>
        </p:txBody>
      </p:sp>
      <p:sp>
        <p:nvSpPr>
          <p:cNvPr id="31" name="TextBox 30"/>
          <p:cNvSpPr txBox="1"/>
          <p:nvPr/>
        </p:nvSpPr>
        <p:spPr>
          <a:xfrm>
            <a:off x="6477000" y="5448825"/>
            <a:ext cx="2292350" cy="369332"/>
          </a:xfrm>
          <a:prstGeom prst="rect">
            <a:avLst/>
          </a:prstGeom>
          <a:noFill/>
        </p:spPr>
        <p:txBody>
          <a:bodyPr wrap="square" rtlCol="0">
            <a:spAutoFit/>
          </a:bodyPr>
          <a:lstStyle/>
          <a:p>
            <a:pPr algn="r"/>
            <a:r>
              <a:rPr lang="en-US" spc="300" dirty="0" smtClean="0">
                <a:solidFill>
                  <a:schemeClr val="bg1"/>
                </a:solidFill>
                <a:latin typeface="Century Gothic" panose="020B0502020202020204" pitchFamily="34" charset="0"/>
              </a:rPr>
              <a:t>-LEON BROWN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7293" y="5874098"/>
            <a:ext cx="873369" cy="873369"/>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363513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0" y="0"/>
            <a:ext cx="12192000" cy="6858000"/>
          </a:xfrm>
          <a:prstGeom prst="rect">
            <a:avLst/>
          </a:prstGeom>
        </p:spPr>
      </p:pic>
    </p:spTree>
    <p:extLst>
      <p:ext uri="{BB962C8B-B14F-4D97-AF65-F5344CB8AC3E}">
        <p14:creationId xmlns:p14="http://schemas.microsoft.com/office/powerpoint/2010/main" val="263800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16 HCFM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TotalTime>
  <Words>2692</Words>
  <Application>Microsoft Office PowerPoint</Application>
  <PresentationFormat>Widescreen</PresentationFormat>
  <Paragraphs>291</Paragraphs>
  <Slides>30</Slides>
  <Notes>10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Agency FB</vt:lpstr>
      <vt:lpstr>Arial</vt:lpstr>
      <vt:lpstr>Bebas Neue Bold</vt:lpstr>
      <vt:lpstr>Calibri</vt:lpstr>
      <vt:lpstr>Calibri Light</vt:lpstr>
      <vt:lpstr>Cambria</vt:lpstr>
      <vt:lpstr>Century Gothic</vt:lpstr>
      <vt:lpstr>Impact</vt:lpstr>
      <vt:lpstr>Lato</vt:lpstr>
      <vt:lpstr>Lato Black</vt:lpstr>
      <vt:lpstr>Office Theme</vt:lpstr>
      <vt:lpstr>2016 HCFMO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Rodney (Fire Marshal's Office)</cp:lastModifiedBy>
  <cp:revision>98</cp:revision>
  <dcterms:created xsi:type="dcterms:W3CDTF">2018-04-20T15:56:23Z</dcterms:created>
  <dcterms:modified xsi:type="dcterms:W3CDTF">2019-09-03T19:01:06Z</dcterms:modified>
</cp:coreProperties>
</file>